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9" r:id="rId3"/>
    <p:sldId id="257" r:id="rId4"/>
    <p:sldId id="260" r:id="rId5"/>
    <p:sldId id="261" r:id="rId6"/>
    <p:sldId id="287" r:id="rId7"/>
    <p:sldId id="284" r:id="rId8"/>
    <p:sldId id="285" r:id="rId9"/>
    <p:sldId id="262" r:id="rId10"/>
    <p:sldId id="282" r:id="rId11"/>
    <p:sldId id="283" r:id="rId12"/>
    <p:sldId id="268" r:id="rId13"/>
    <p:sldId id="272" r:id="rId14"/>
    <p:sldId id="269" r:id="rId15"/>
    <p:sldId id="270" r:id="rId16"/>
    <p:sldId id="288" r:id="rId17"/>
    <p:sldId id="289" r:id="rId18"/>
    <p:sldId id="271" r:id="rId19"/>
    <p:sldId id="275" r:id="rId20"/>
    <p:sldId id="273" r:id="rId21"/>
    <p:sldId id="263" r:id="rId22"/>
    <p:sldId id="264" r:id="rId23"/>
    <p:sldId id="276" r:id="rId24"/>
    <p:sldId id="274" r:id="rId25"/>
    <p:sldId id="265" r:id="rId26"/>
    <p:sldId id="277" r:id="rId27"/>
    <p:sldId id="278" r:id="rId28"/>
    <p:sldId id="279" r:id="rId29"/>
    <p:sldId id="280" r:id="rId30"/>
    <p:sldId id="281" r:id="rId31"/>
  </p:sldIdLst>
  <p:sldSz cx="9144000" cy="6858000" type="screen4x3"/>
  <p:notesSz cx="6858000" cy="9207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66843" autoAdjust="0"/>
  </p:normalViewPr>
  <p:slideViewPr>
    <p:cSldViewPr>
      <p:cViewPr varScale="1">
        <p:scale>
          <a:sx n="72" d="100"/>
          <a:sy n="72" d="100"/>
        </p:scale>
        <p:origin x="-5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a:defRPr sz="1200"/>
            </a:lvl1pPr>
          </a:lstStyle>
          <a:p>
            <a:fld id="{965462E6-23CD-418E-A1F5-12F8EC5D0A4A}" type="datetimeFigureOut">
              <a:rPr lang="en-US" smtClean="0"/>
              <a:pPr/>
              <a:t>7/8/2010</a:t>
            </a:fld>
            <a:endParaRPr lang="en-US"/>
          </a:p>
        </p:txBody>
      </p:sp>
      <p:sp>
        <p:nvSpPr>
          <p:cNvPr id="4" name="Slide Image Placeholder 3"/>
          <p:cNvSpPr>
            <a:spLocks noGrp="1" noRot="1" noChangeAspect="1"/>
          </p:cNvSpPr>
          <p:nvPr>
            <p:ph type="sldImg" idx="2"/>
          </p:nvPr>
        </p:nvSpPr>
        <p:spPr>
          <a:xfrm>
            <a:off x="1127125" y="690563"/>
            <a:ext cx="4603750" cy="34528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3563"/>
            <a:ext cx="5486400" cy="41433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5527"/>
            <a:ext cx="2971800"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45527"/>
            <a:ext cx="2971800" cy="460375"/>
          </a:xfrm>
          <a:prstGeom prst="rect">
            <a:avLst/>
          </a:prstGeom>
        </p:spPr>
        <p:txBody>
          <a:bodyPr vert="horz" lIns="91440" tIns="45720" rIns="91440" bIns="45720" rtlCol="0" anchor="b"/>
          <a:lstStyle>
            <a:lvl1pPr algn="r">
              <a:defRPr sz="1200"/>
            </a:lvl1pPr>
          </a:lstStyle>
          <a:p>
            <a:fld id="{D41C4687-040E-45DC-82B9-97560761F9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last session of AALL</a:t>
            </a:r>
            <a:r>
              <a:rPr lang="en-US" baseline="0" dirty="0" smtClean="0"/>
              <a:t> 2010!  </a:t>
            </a:r>
          </a:p>
          <a:p>
            <a:endParaRPr lang="en-US" baseline="0" dirty="0" smtClean="0"/>
          </a:p>
          <a:p>
            <a:r>
              <a:rPr lang="en-US" baseline="0" dirty="0" smtClean="0"/>
              <a:t>Introduce ourselves</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ground rules should not be just a list of don’ts, but rather a list of agreed upon behaviors that will encourage respect and participation in meeting attendees.  </a:t>
            </a:r>
          </a:p>
          <a:p>
            <a:r>
              <a:rPr lang="en-US" sz="1200" kern="1200" dirty="0" smtClean="0">
                <a:solidFill>
                  <a:schemeClr val="tx1"/>
                </a:solidFill>
                <a:latin typeface="+mn-lt"/>
                <a:ea typeface="+mn-ea"/>
                <a:cs typeface="+mn-cs"/>
              </a:rPr>
              <a:t>&lt;click&gt; Wendy’s favorite</a:t>
            </a:r>
            <a:r>
              <a:rPr lang="en-US" sz="1200" kern="1200" baseline="0" dirty="0" smtClean="0">
                <a:solidFill>
                  <a:schemeClr val="tx1"/>
                </a:solidFill>
                <a:latin typeface="+mn-lt"/>
                <a:ea typeface="+mn-ea"/>
                <a:cs typeface="+mn-cs"/>
              </a:rPr>
              <a:t> is number 14: be patient with the process and with one another.  </a:t>
            </a:r>
          </a:p>
          <a:p>
            <a:r>
              <a:rPr lang="en-US" sz="1200" kern="1200" baseline="0" dirty="0" smtClean="0">
                <a:solidFill>
                  <a:schemeClr val="tx1"/>
                </a:solidFill>
                <a:latin typeface="+mn-lt"/>
                <a:ea typeface="+mn-ea"/>
                <a:cs typeface="+mn-cs"/>
              </a:rPr>
              <a:t>&lt;click&gt; Carol’s favorite is number…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library has two sets of ground rules:</a:t>
            </a:r>
          </a:p>
          <a:p>
            <a:pPr lvl="0"/>
            <a:r>
              <a:rPr lang="en-US" sz="1200" kern="1200" dirty="0" smtClean="0">
                <a:solidFill>
                  <a:schemeClr val="tx1"/>
                </a:solidFill>
                <a:latin typeface="+mn-lt"/>
                <a:ea typeface="+mn-ea"/>
                <a:cs typeface="+mn-cs"/>
              </a:rPr>
              <a:t>The ones you see here are the very detailed ground rules used by our Library Steering Group (made up of the librarians).  </a:t>
            </a:r>
          </a:p>
          <a:p>
            <a:pPr lvl="0"/>
            <a:r>
              <a:rPr lang="en-US" sz="1200" kern="1200" dirty="0" smtClean="0">
                <a:solidFill>
                  <a:schemeClr val="tx1"/>
                </a:solidFill>
                <a:latin typeface="+mn-lt"/>
                <a:ea typeface="+mn-ea"/>
                <a:cs typeface="+mn-cs"/>
              </a:rPr>
              <a:t>&lt;click&gt;Two laminated copies of these ground rules are placed on the table at the start of our biweekly meetings. </a:t>
            </a:r>
          </a:p>
          <a:p>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second version is this consolidated version developed by a library staff member to make the ground rules more user-friendly.  Annually we take time at a general staff meeting to go over these ground rules and to recommit ourselves to them.  Do Your PART! </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Meeting Spaces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 you arrange</a:t>
            </a:r>
            <a:r>
              <a:rPr lang="en-US" sz="1200" kern="1200" baseline="0" dirty="0" smtClean="0">
                <a:solidFill>
                  <a:schemeClr val="tx1"/>
                </a:solidFill>
                <a:latin typeface="+mn-lt"/>
                <a:ea typeface="+mn-ea"/>
                <a:cs typeface="+mn-cs"/>
              </a:rPr>
              <a:t> yourselves as a group can increase meeting effectiveness.  Select a space that will permit </a:t>
            </a:r>
            <a:r>
              <a:rPr lang="en-US" sz="1200" kern="1200" dirty="0" smtClean="0">
                <a:solidFill>
                  <a:schemeClr val="tx1"/>
                </a:solidFill>
                <a:latin typeface="+mn-lt"/>
                <a:ea typeface="+mn-ea"/>
                <a:cs typeface="+mn-cs"/>
              </a:rPr>
              <a:t>participants meet in a circular or U-shaped arrangement.  This arrangement allows everyone to see each other and helps to minimize hierarchy.  Also a space that offers some privacy and lack of interruptions will help participants stay focused.</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Facilitation Techniques</a:t>
            </a:r>
          </a:p>
          <a:p>
            <a:r>
              <a:rPr lang="en-US" sz="1200" kern="1200" dirty="0" smtClean="0">
                <a:solidFill>
                  <a:schemeClr val="tx1"/>
                </a:solidFill>
                <a:latin typeface="+mn-lt"/>
                <a:ea typeface="+mn-ea"/>
                <a:cs typeface="+mn-cs"/>
              </a:rPr>
              <a:t>It is time for the actual</a:t>
            </a:r>
            <a:r>
              <a:rPr lang="en-US" sz="1200" kern="1200" baseline="0" dirty="0" smtClean="0">
                <a:solidFill>
                  <a:schemeClr val="tx1"/>
                </a:solidFill>
                <a:latin typeface="+mn-lt"/>
                <a:ea typeface="+mn-ea"/>
                <a:cs typeface="+mn-cs"/>
              </a:rPr>
              <a:t> meeting.  What are some practical techniques you can use to make the meeting a positive experience with successful outcomes?  </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Know what needs to happen at the meeting.  You have already prepared the agenda, but as the Facilitator you need to be balancing the discussion of the agenda items with the time allotted for the meeting.  This means keeping in mind for each agenda item what the importance of it is and what the timeliness of it is.  You have to be flexible – one agenda item may run long, but if it is important, and resolution is near, then better to continue with that item and postpone a less important/timely agenda item until the next meeting.  Examples:</a:t>
            </a:r>
          </a:p>
          <a:p>
            <a:pPr lvl="0">
              <a:buFont typeface="Arial" pitchFamily="34" charset="0"/>
              <a:buChar cha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sounds like maybe we need more time to think about how to address this issue.  Let’s place this item on the agenda for our next meeting and continue with the rest of today’s agenda.”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has been a good conversation and many important considerations have been brought up.  I think we can feel good about the progress made on this item.  Since our discussion was longer than planned, if everyone agrees, let’s hold agenda item number 6 until the next meeting, since it is not so timely.” </a:t>
            </a:r>
          </a:p>
        </p:txBody>
      </p:sp>
      <p:sp>
        <p:nvSpPr>
          <p:cNvPr id="4" name="Slide Number Placeholder 3"/>
          <p:cNvSpPr>
            <a:spLocks noGrp="1"/>
          </p:cNvSpPr>
          <p:nvPr>
            <p:ph type="sldNum" sz="quarter" idx="10"/>
          </p:nvPr>
        </p:nvSpPr>
        <p:spPr/>
        <p:txBody>
          <a:bodyPr/>
          <a:lstStyle/>
          <a:p>
            <a:fld id="{D41C4687-040E-45DC-82B9-97560761F9E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Keep the discussion focused on the agenda</a:t>
            </a:r>
            <a:r>
              <a:rPr lang="en-US" sz="1200" kern="1200" baseline="0" dirty="0" smtClean="0">
                <a:solidFill>
                  <a:schemeClr val="tx1"/>
                </a:solidFill>
                <a:latin typeface="+mn-lt"/>
                <a:ea typeface="+mn-ea"/>
                <a:cs typeface="+mn-cs"/>
              </a:rPr>
              <a:t> topic</a:t>
            </a:r>
            <a:r>
              <a:rPr lang="en-US" sz="1200" kern="1200" dirty="0" smtClean="0">
                <a:solidFill>
                  <a:schemeClr val="tx1"/>
                </a:solidFill>
                <a:latin typeface="+mn-lt"/>
                <a:ea typeface="+mn-ea"/>
                <a:cs typeface="+mn-cs"/>
              </a:rPr>
              <a:t> – you can use the “parking lot” method for new things that come up during discussion – placing those items on a “Future Agenda Items” list or</a:t>
            </a:r>
            <a:r>
              <a:rPr lang="en-US" sz="1200" kern="1200" baseline="0" dirty="0" smtClean="0">
                <a:solidFill>
                  <a:schemeClr val="tx1"/>
                </a:solidFill>
                <a:latin typeface="+mn-lt"/>
                <a:ea typeface="+mn-ea"/>
                <a:cs typeface="+mn-cs"/>
              </a:rPr>
              <a:t> referring to another group/department.  That way you don’t ignore the good idea or uncovered problem, but you stay focused on the current agenda item.  Example: </a:t>
            </a:r>
            <a:r>
              <a:rPr lang="en-US" sz="1200" kern="1200" dirty="0" smtClean="0">
                <a:solidFill>
                  <a:schemeClr val="tx1"/>
                </a:solidFill>
                <a:latin typeface="+mn-lt"/>
                <a:ea typeface="+mn-ea"/>
                <a:cs typeface="+mn-cs"/>
              </a:rPr>
              <a:t>“Obviously we have a lot of interest and need to talk about X, but let’s put that down as a future agenda item, and go back to the agenda item we are covering now (repeat the agenda item), so we can make progress on it.”</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Summarize and bridge conversion to keep it moving forward.  As</a:t>
            </a:r>
            <a:r>
              <a:rPr lang="en-US" sz="1200" kern="1200" baseline="0" dirty="0" smtClean="0">
                <a:solidFill>
                  <a:schemeClr val="tx1"/>
                </a:solidFill>
                <a:latin typeface="+mn-lt"/>
                <a:ea typeface="+mn-ea"/>
                <a:cs typeface="+mn-cs"/>
              </a:rPr>
              <a:t> Facilitator you have to ensure that the discussion maintains its form and direction.  Periodically during a discussion, you should summarize what has been discussed so far and then use that summary to bridge towards an Action Plan or a decision.  Example: “So, we have agreed that we do not want to do X and we have heard the Y approach and the Z approach as options, how do we want to proceed at this point?  Do we want to choose approach Y or Z or continue to think about it and place finalizing the approach decision on our agenda for the next meeting?”</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Mirroring is a technique that you can use to help clarify discussion and keep the conversation</a:t>
            </a:r>
            <a:r>
              <a:rPr lang="en-US" sz="1200" kern="1200" baseline="0" dirty="0" smtClean="0">
                <a:solidFill>
                  <a:schemeClr val="tx1"/>
                </a:solidFill>
                <a:latin typeface="+mn-lt"/>
                <a:ea typeface="+mn-ea"/>
                <a:cs typeface="+mn-cs"/>
              </a:rPr>
              <a:t> moving forward.  Sometimes people have a hard time expressing themselves or others have a hard time understanding a point.  Mirroring can help bring clarity to a discussion.  You could say, “This is what I’m hearing you say, that X is unable to do Y, is that what you are saying?” That then gives the speaker a chance to agree or further clarify what they are trying to say.  Remember, you are MIRRORING which means you are repeating in a reworded way, not offering your own commentary or passive-aggressive attitude!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Engage attendees by asking them for input during discussion of agenda items.  May want to try a round-robin technique to ensure you hear from everyone.  How to do this?  Some</a:t>
            </a:r>
            <a:r>
              <a:rPr lang="en-US" sz="1200" kern="1200" baseline="0" dirty="0" smtClean="0">
                <a:solidFill>
                  <a:schemeClr val="tx1"/>
                </a:solidFill>
                <a:latin typeface="+mn-lt"/>
                <a:ea typeface="+mn-ea"/>
                <a:cs typeface="+mn-cs"/>
              </a:rPr>
              <a:t> examples are:</a:t>
            </a:r>
          </a:p>
          <a:p>
            <a:r>
              <a:rPr lang="en-US" sz="1200" kern="1200" dirty="0" smtClean="0">
                <a:solidFill>
                  <a:schemeClr val="tx1"/>
                </a:solidFill>
                <a:latin typeface="+mn-lt"/>
                <a:ea typeface="+mn-ea"/>
                <a:cs typeface="+mn-cs"/>
              </a:rPr>
              <a:t>“Sarah, you haven’t weighed in on this, what do you think is the best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have heard from some of you about the negatives of this proposal, what are some of the positive benefits?”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have all had a chance to look over the proposal before the meeting, let’s go around the circle and each share what we saw as its strengths and its areas for concern.”</a:t>
            </a:r>
          </a:p>
          <a:p>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Determine if consensus or resolution of an agenda item is being reached.  This can be tricky to do.  Using the Summarizing and Bridging</a:t>
            </a:r>
            <a:r>
              <a:rPr lang="en-US" sz="1200" kern="1200" baseline="0" dirty="0" smtClean="0">
                <a:solidFill>
                  <a:schemeClr val="tx1"/>
                </a:solidFill>
                <a:latin typeface="+mn-lt"/>
                <a:ea typeface="+mn-ea"/>
                <a:cs typeface="+mn-cs"/>
              </a:rPr>
              <a:t> techniques can help you figure out if you are ready for an Action Plan or consensus.  Not every agenda item resolves itself in one meeting, but at the very least you can try to move the agenda item forward by refining its focus.</a:t>
            </a: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Ensure that actions/tasks that come out of an agenda item are agreed upon and responsibilities for them are assigned to individuals, departments, or committees.  Example: “To summarize, we have decided</a:t>
            </a:r>
            <a:r>
              <a:rPr lang="en-US" sz="1200" kern="1200" baseline="0" dirty="0" smtClean="0">
                <a:solidFill>
                  <a:schemeClr val="tx1"/>
                </a:solidFill>
                <a:latin typeface="+mn-lt"/>
                <a:ea typeface="+mn-ea"/>
                <a:cs typeface="+mn-cs"/>
              </a:rPr>
              <a:t> that we need more information on X and that John and Sarah will investigate X and will send their info to the group in advance of our next meeting.”</a:t>
            </a:r>
            <a:endParaRPr lang="en-US" dirty="0" smtClean="0"/>
          </a:p>
          <a:p>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Who here loves meetings?  </a:t>
            </a:r>
          </a:p>
          <a:p>
            <a:r>
              <a:rPr lang="en-US" sz="1200" kern="1200" dirty="0" smtClean="0">
                <a:solidFill>
                  <a:schemeClr val="tx1"/>
                </a:solidFill>
                <a:latin typeface="+mn-lt"/>
                <a:ea typeface="+mn-ea"/>
                <a:cs typeface="+mn-cs"/>
              </a:rPr>
              <a:t>We all attend meetings.  We all have to lead meetings at some point.  </a:t>
            </a:r>
          </a:p>
          <a:p>
            <a:r>
              <a:rPr lang="en-US" sz="1200" kern="1200" dirty="0" smtClean="0">
                <a:solidFill>
                  <a:schemeClr val="tx1"/>
                </a:solidFill>
                <a:latin typeface="+mn-lt"/>
                <a:ea typeface="+mn-ea"/>
                <a:cs typeface="+mn-cs"/>
              </a:rPr>
              <a:t>There are many kinds of meetings: planning, reporting, administrative, decision-making, brainstorming, sometimes all of the above.  Some meetings are better than others – the secret lies in how these successful meetings are facilitated.  </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Trust me, our library is just as dysfunctional and full of loose-canons as all of yours 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yet we have successful meetings with very little behavior issues due to our commitment to the facilitation process and to our ground rules.</a:t>
            </a:r>
          </a:p>
          <a:p>
            <a:endParaRPr lang="en-US" dirty="0" smtClean="0"/>
          </a:p>
          <a:p>
            <a:r>
              <a:rPr lang="en-US" dirty="0" smtClean="0"/>
              <a:t>So what do you do when problems crop up?</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mn-lt"/>
                <a:ea typeface="+mn-ea"/>
                <a:cs typeface="+mn-cs"/>
              </a:rPr>
              <a:t>Off-topic – redirect or cut-off discussion when it goes off topic.</a:t>
            </a:r>
          </a:p>
          <a:p>
            <a:pPr lvl="0">
              <a:buFont typeface="Arial" pitchFamily="34" charset="0"/>
              <a:buChar char="•"/>
            </a:pPr>
            <a:r>
              <a:rPr lang="en-US" sz="1200" kern="1200" dirty="0" smtClean="0">
                <a:solidFill>
                  <a:schemeClr val="tx1"/>
                </a:solidFill>
                <a:latin typeface="+mn-lt"/>
                <a:ea typeface="+mn-ea"/>
                <a:cs typeface="+mn-cs"/>
              </a:rPr>
              <a:t>Too much discussion – when a discussion becomes repetitive and there is nothing new being added, then it is time to cut-off discussion and focus on creating an action plan.</a:t>
            </a:r>
          </a:p>
          <a:p>
            <a:pPr lvl="0">
              <a:buFont typeface="Arial" pitchFamily="34" charset="0"/>
              <a:buChar char="•"/>
            </a:pPr>
            <a:r>
              <a:rPr lang="en-US" sz="1200" kern="1200" dirty="0" smtClean="0">
                <a:solidFill>
                  <a:schemeClr val="tx1"/>
                </a:solidFill>
                <a:latin typeface="+mn-lt"/>
                <a:ea typeface="+mn-ea"/>
                <a:cs typeface="+mn-cs"/>
              </a:rPr>
              <a:t>Rehashing old topics – can be managed better with written minutes from each meeting.  Stay alert to topics that keep coming back as a sign that those topics are not fully resolved and may need to go to the “parking lot” of future agenda items.</a:t>
            </a:r>
          </a:p>
          <a:p>
            <a:pPr>
              <a:buFont typeface="Arial" pitchFamily="34" charset="0"/>
              <a:buChar char="•"/>
            </a:pPr>
            <a:r>
              <a:rPr lang="en-US" sz="1200" kern="1200" dirty="0" smtClean="0">
                <a:solidFill>
                  <a:schemeClr val="tx1"/>
                </a:solidFill>
                <a:latin typeface="+mn-lt"/>
                <a:ea typeface="+mn-ea"/>
                <a:cs typeface="+mn-cs"/>
              </a:rPr>
              <a:t>Spinning your wheels on a topic – sometimes decisions can’t be reached and there can be good reasons for that, such as philosophical differences, not urgent/important to decide about, or a poorly defined agenda topic.  It is o.k. to table an agenda item to give everyone a chance to mull it over and revisit it fresh at the next meeting.  You will be surprised how much perspectives have changed.  Not a failure = good facilitation.</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if you find that you are only dealing with immediate problems at meetings, take time to create agenda items that look at larger issues that are more strategic in nature.  </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Helps reduce the number of small daily problems in the long</a:t>
            </a:r>
            <a:r>
              <a:rPr lang="en-US" sz="1200" kern="1200" baseline="0" dirty="0" smtClean="0">
                <a:solidFill>
                  <a:schemeClr val="tx1"/>
                </a:solidFill>
                <a:latin typeface="+mn-lt"/>
                <a:ea typeface="+mn-ea"/>
                <a:cs typeface="+mn-cs"/>
              </a:rPr>
              <a:t> run</a:t>
            </a:r>
            <a:r>
              <a:rPr lang="en-US" sz="1200" kern="1200" dirty="0" smtClean="0">
                <a:solidFill>
                  <a:schemeClr val="tx1"/>
                </a:solidFill>
                <a:latin typeface="+mn-lt"/>
                <a:ea typeface="+mn-ea"/>
                <a:cs typeface="+mn-cs"/>
              </a:rPr>
              <a:t> </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you</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may need a special meeting</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Call out inappropriate behavior when necessary based on your Ground Rules</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such as arriving late or leaving early, whisperers, dropouts, head-shakers, loudmouths.  </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Usually inappropriate behavior can be redirected, such as a dominating participant can be acknowledged for their contribution, but then solicit others for input or point-of-view.</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Successful meetings aren’t over when the last agenda item is finished.  A well facilitated meeting includes follow-up after the meeting. </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Draft Agenda Items for Next Meeting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Make note of any agenda items for the next meeting that came up during the meeting, such as action items that need to be followed up on or new ideas you placed in the “parking lot.”</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Establish Next Meeting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groups that should meet regularly, establish a schedule of meetings well into the future.</a:t>
            </a:r>
            <a:r>
              <a:rPr lang="en-US" sz="1200" kern="1200" baseline="0" dirty="0" smtClean="0">
                <a:solidFill>
                  <a:schemeClr val="tx1"/>
                </a:solidFill>
                <a:latin typeface="+mn-lt"/>
                <a:ea typeface="+mn-ea"/>
                <a:cs typeface="+mn-cs"/>
              </a:rPr>
              <a:t>  This helps limit conflicts and ensures that all members are present.</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Distribute and Archive Minutes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People often find meetings to be a waste of time because they make decisions or plans at meetings that never get enacted or they keep having to discuss the same agenda items over and over.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Written minutes that are available in a shared location help document decisions and keep the work of a group moving forward.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Minutes serve to clarify what was decided at a meeting – it is the official version of what happened.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Written minutes also can help to motivate individuals to get work done that has been assigned to them.  Depending on the complexity of the meeting, you may want to designate another person to take minutes.</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Get Feedback</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Solicit feedback from attendees about what they thought was good about the meeting and what could be improved.  Challenge them to think of things they could do to assist in achieving those improvements. </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you leave here and go back to work just remember the secret to successful meetings is to focus on the Four F’s of Facilitation: Foundation, Facilitation Techniques, Fly in the Ointment, and Finishing Touches.</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Facilitating is not about doing trust exercises or putting ideas on a flip chart (although you could do those things) – </a:t>
            </a:r>
            <a:r>
              <a:rPr lang="en-US" sz="1200" b="1" kern="1200" dirty="0" smtClean="0">
                <a:solidFill>
                  <a:schemeClr val="tx1"/>
                </a:solidFill>
                <a:latin typeface="+mn-lt"/>
                <a:ea typeface="+mn-ea"/>
                <a:cs typeface="+mn-cs"/>
              </a:rPr>
              <a:t>Facilitating is about successfully guiding a group of people through the process of acting on the tasks that need to be addressed by the group.  </a:t>
            </a:r>
            <a:r>
              <a:rPr lang="en-US" sz="1200" kern="1200" dirty="0" smtClean="0">
                <a:solidFill>
                  <a:schemeClr val="tx1"/>
                </a:solidFill>
                <a:latin typeface="+mn-lt"/>
                <a:ea typeface="+mn-ea"/>
                <a:cs typeface="+mn-cs"/>
              </a:rPr>
              <a:t>And guess what?  While facilitating a meeting is easier when you are leading it, even if you are just an attendee, you can still use the secrets of facilitation to improve the meetings you attend.</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End!</a:t>
            </a:r>
            <a:endParaRPr lang="en-US"/>
          </a:p>
        </p:txBody>
      </p:sp>
      <p:sp>
        <p:nvSpPr>
          <p:cNvPr id="4" name="Slide Number Placeholder 3"/>
          <p:cNvSpPr>
            <a:spLocks noGrp="1"/>
          </p:cNvSpPr>
          <p:nvPr>
            <p:ph type="sldNum" sz="quarter" idx="10"/>
          </p:nvPr>
        </p:nvSpPr>
        <p:spPr/>
        <p:txBody>
          <a:bodyPr/>
          <a:lstStyle/>
          <a:p>
            <a:fld id="{D41C4687-040E-45DC-82B9-97560761F9E3}"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Foundation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Prepare, prepare, prepare.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the most important things you can do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Key items are:</a:t>
            </a:r>
            <a:endParaRPr lang="en-US" sz="1200" kern="1200" baseline="0" dirty="0" smtClean="0">
              <a:solidFill>
                <a:schemeClr val="tx1"/>
              </a:solidFill>
              <a:latin typeface="+mn-lt"/>
              <a:ea typeface="+mn-ea"/>
              <a:cs typeface="+mn-cs"/>
            </a:endParaRPr>
          </a:p>
          <a:p>
            <a:pPr lvl="1">
              <a:buFont typeface="Arial" pitchFamily="34" charset="0"/>
              <a:buChar char="•"/>
            </a:pPr>
            <a:r>
              <a:rPr lang="en-US" sz="1200" kern="1200" baseline="0" dirty="0" smtClean="0">
                <a:solidFill>
                  <a:schemeClr val="tx1"/>
                </a:solidFill>
                <a:latin typeface="+mn-lt"/>
                <a:ea typeface="+mn-ea"/>
                <a:cs typeface="+mn-cs"/>
              </a:rPr>
              <a:t> Agendas</a:t>
            </a:r>
          </a:p>
          <a:p>
            <a:pPr lvl="1">
              <a:buFont typeface="Arial" pitchFamily="34" charset="0"/>
              <a:buChar char="•"/>
            </a:pPr>
            <a:r>
              <a:rPr lang="en-US" sz="1200" kern="1200" baseline="0" dirty="0" smtClean="0">
                <a:solidFill>
                  <a:schemeClr val="tx1"/>
                </a:solidFill>
                <a:latin typeface="+mn-lt"/>
                <a:ea typeface="+mn-ea"/>
                <a:cs typeface="+mn-cs"/>
              </a:rPr>
              <a:t> Ground rules</a:t>
            </a:r>
          </a:p>
          <a:p>
            <a:pPr lvl="1">
              <a:buFont typeface="Arial" pitchFamily="34" charset="0"/>
              <a:buChar char="•"/>
            </a:pPr>
            <a:r>
              <a:rPr lang="en-US" sz="1200" kern="1200" baseline="0" dirty="0" smtClean="0">
                <a:solidFill>
                  <a:schemeClr val="tx1"/>
                </a:solidFill>
                <a:latin typeface="+mn-lt"/>
                <a:ea typeface="+mn-ea"/>
                <a:cs typeface="+mn-cs"/>
              </a:rPr>
              <a:t> Meeting spaces</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Agendas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have to have an agenda for your meeting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 matter how regular or informal or small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AND it must be made available to attendees (or even others!) ahead of time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supporting</a:t>
            </a:r>
            <a:r>
              <a:rPr lang="en-US" sz="1200" kern="1200" baseline="0" dirty="0" smtClean="0">
                <a:solidFill>
                  <a:schemeClr val="tx1"/>
                </a:solidFill>
                <a:latin typeface="+mn-lt"/>
                <a:ea typeface="+mn-ea"/>
                <a:cs typeface="+mn-cs"/>
              </a:rPr>
              <a:t> documentation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Don’t forget:  include date, time (especially the ending time) and location</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WM:  We could do a whole workshop just on agenda development.  </a:t>
            </a:r>
          </a:p>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Develop an agenda that meets the group’s needs.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It doesn’t have to be the traditional “reports-old business-new business” format – probably better if it isn’t!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In fact, you may want to establish an agenda template for regular meetings of the same group</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kern="1200" dirty="0" smtClean="0">
                <a:solidFill>
                  <a:schemeClr val="tx1"/>
                </a:solidFill>
                <a:latin typeface="+mn-lt"/>
                <a:ea typeface="+mn-ea"/>
                <a:cs typeface="+mn-cs"/>
              </a:rPr>
              <a:t>WM:  Explain example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sz="1200" kern="1200" dirty="0" smtClean="0">
                <a:solidFill>
                  <a:schemeClr val="tx1"/>
                </a:solidFill>
                <a:latin typeface="+mn-lt"/>
                <a:ea typeface="+mn-ea"/>
                <a:cs typeface="+mn-cs"/>
              </a:rPr>
              <a:t>Use meaningful action verbs for your agenda items.  </a:t>
            </a: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None/>
            </a:pPr>
            <a:r>
              <a:rPr lang="en-US" sz="1200" kern="1200" dirty="0" smtClean="0">
                <a:solidFill>
                  <a:schemeClr val="tx1"/>
                </a:solidFill>
                <a:latin typeface="+mn-lt"/>
                <a:ea typeface="+mn-ea"/>
                <a:cs typeface="+mn-cs"/>
              </a:rPr>
              <a:t>Can take some extra work, but is very helpful in directing the course of discussion on an agenda item.</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None/>
            </a:pPr>
            <a:r>
              <a:rPr lang="en-US" sz="1200" kern="1200" dirty="0" smtClean="0">
                <a:solidFill>
                  <a:schemeClr val="tx1"/>
                </a:solidFill>
                <a:latin typeface="+mn-lt"/>
                <a:ea typeface="+mn-ea"/>
                <a:cs typeface="+mn-cs"/>
              </a:rPr>
              <a:t>List of suggested action verbs is available in your handout.  Don’t try to read the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wordle</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US" sz="1200" kern="1200" dirty="0" smtClean="0">
                <a:solidFill>
                  <a:schemeClr val="tx1"/>
                </a:solidFill>
                <a:latin typeface="+mn-lt"/>
                <a:ea typeface="+mn-ea"/>
                <a:cs typeface="+mn-cs"/>
              </a:rPr>
              <a:t>Establish desired outcomes as part of the agenda.</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None/>
            </a:pPr>
            <a:r>
              <a:rPr lang="en-US" sz="1200" kern="1200" dirty="0" smtClean="0">
                <a:solidFill>
                  <a:schemeClr val="tx1"/>
                </a:solidFill>
                <a:latin typeface="+mn-lt"/>
                <a:ea typeface="+mn-ea"/>
                <a:cs typeface="+mn-cs"/>
              </a:rPr>
              <a:t>This is very important for meetings that involve decision-making, brainstorming, and planning  </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None/>
            </a:pPr>
            <a:r>
              <a:rPr lang="en-US" sz="1200" kern="1200" dirty="0" smtClean="0">
                <a:solidFill>
                  <a:schemeClr val="tx1"/>
                </a:solidFill>
                <a:latin typeface="+mn-lt"/>
                <a:ea typeface="+mn-ea"/>
                <a:cs typeface="+mn-cs"/>
              </a:rPr>
              <a:t>Knowing what is trying to be achieved ahead of time helps people prepare for the meeting</a:t>
            </a: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None/>
            </a:pPr>
            <a:r>
              <a:rPr lang="en-US" sz="1200" kern="1200" dirty="0" smtClean="0">
                <a:solidFill>
                  <a:schemeClr val="tx1"/>
                </a:solidFill>
                <a:latin typeface="+mn-lt"/>
                <a:ea typeface="+mn-ea"/>
                <a:cs typeface="+mn-cs"/>
              </a:rPr>
              <a:t>Helps to keep your meeting on track.</a:t>
            </a:r>
            <a:endParaRPr lang="en-US" dirty="0" smtClean="0"/>
          </a:p>
          <a:p>
            <a:endParaRPr lang="en-US" dirty="0"/>
          </a:p>
        </p:txBody>
      </p:sp>
      <p:sp>
        <p:nvSpPr>
          <p:cNvPr id="4" name="Slide Number Placeholder 3"/>
          <p:cNvSpPr>
            <a:spLocks noGrp="1"/>
          </p:cNvSpPr>
          <p:nvPr>
            <p:ph type="sldNum" sz="quarter" idx="10"/>
          </p:nvPr>
        </p:nvSpPr>
        <p:spPr/>
        <p:txBody>
          <a:bodyPr/>
          <a:lstStyle/>
          <a:p>
            <a:fld id="{D41C4687-040E-45DC-82B9-97560761F9E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Ground Rules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Ground Rules make facilitating a meeting much easier, because then everyone is coming to the meeting knowing what is expected of them.  Have a separate meeting to establish written meeting ground rules for your library or department.  </a:t>
            </a:r>
          </a:p>
        </p:txBody>
      </p:sp>
      <p:sp>
        <p:nvSpPr>
          <p:cNvPr id="4" name="Slide Number Placeholder 3"/>
          <p:cNvSpPr>
            <a:spLocks noGrp="1"/>
          </p:cNvSpPr>
          <p:nvPr>
            <p:ph type="sldNum" sz="quarter" idx="10"/>
          </p:nvPr>
        </p:nvSpPr>
        <p:spPr/>
        <p:txBody>
          <a:bodyPr/>
          <a:lstStyle/>
          <a:p>
            <a:fld id="{D41C4687-040E-45DC-82B9-97560761F9E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5CF022-5C80-494D-9EA5-CDCCDDECD6F0}" type="datetimeFigureOut">
              <a:rPr lang="en-US" smtClean="0"/>
              <a:pPr/>
              <a:t>7/8/2010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5E2B95D2-38D8-4E3B-84E1-091922355B78}" type="slidenum">
              <a:rPr lang="en-US" smtClean="0"/>
              <a:pPr/>
              <a:t>‹#›</a:t>
            </a:fld>
            <a:endParaRPr lang="en-US"/>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5CF022-5C80-494D-9EA5-CDCCDDECD6F0}" type="datetimeFigureOut">
              <a:rPr lang="en-US" smtClean="0"/>
              <a:pPr/>
              <a:t>7/8/2010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2B95D2-38D8-4E3B-84E1-091922355B78}" type="slidenum">
              <a:rPr lang="en-US" smtClean="0"/>
              <a:pPr/>
              <a:t>‹#›</a:t>
            </a:fld>
            <a:endParaRPr lang="en-US"/>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5CF022-5C80-494D-9EA5-CDCCDDECD6F0}" type="datetimeFigureOut">
              <a:rPr lang="en-US" smtClean="0"/>
              <a:pPr/>
              <a:t>7/8/2010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2B95D2-38D8-4E3B-84E1-091922355B78}" type="slidenum">
              <a:rPr lang="en-US" smtClean="0"/>
              <a:pPr/>
              <a:t>‹#›</a:t>
            </a:fld>
            <a:endParaRPr lang="en-US"/>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5CF022-5C80-494D-9EA5-CDCCDDECD6F0}" type="datetimeFigureOut">
              <a:rPr lang="en-US" smtClean="0"/>
              <a:pPr/>
              <a:t>7/8/2010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2B95D2-38D8-4E3B-84E1-091922355B78}" type="slidenum">
              <a:rPr lang="en-US" smtClean="0"/>
              <a:pPr/>
              <a:t>‹#›</a:t>
            </a:fld>
            <a:endParaRPr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5CF022-5C80-494D-9EA5-CDCCDDECD6F0}" type="datetimeFigureOut">
              <a:rPr lang="en-US" smtClean="0"/>
              <a:pPr/>
              <a:t>7/8/2010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E2B95D2-38D8-4E3B-84E1-091922355B78}" type="slidenum">
              <a:rPr lang="en-US" smtClean="0"/>
              <a:pPr/>
              <a:t>‹#›</a:t>
            </a:fld>
            <a:endParaRPr lang="en-US"/>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5CF022-5C80-494D-9EA5-CDCCDDECD6F0}" type="datetimeFigureOut">
              <a:rPr lang="en-US" smtClean="0"/>
              <a:pPr/>
              <a:t>7/8/2010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2B95D2-38D8-4E3B-84E1-091922355B78}" type="slidenum">
              <a:rPr lang="en-US" smtClean="0"/>
              <a:pPr/>
              <a:t>‹#›</a:t>
            </a:fld>
            <a:endParaRPr lang="en-US"/>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5CF022-5C80-494D-9EA5-CDCCDDECD6F0}" type="datetimeFigureOut">
              <a:rPr lang="en-US" smtClean="0"/>
              <a:pPr/>
              <a:t>7/8/2010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E2B95D2-38D8-4E3B-84E1-091922355B78}" type="slidenum">
              <a:rPr lang="en-US" smtClean="0"/>
              <a:pPr/>
              <a:t>‹#›</a:t>
            </a:fld>
            <a:endParaRPr lang="en-US"/>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5CF022-5C80-494D-9EA5-CDCCDDECD6F0}" type="datetimeFigureOut">
              <a:rPr lang="en-US" smtClean="0"/>
              <a:pPr/>
              <a:t>7/8/2010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E2B95D2-38D8-4E3B-84E1-091922355B78}" type="slidenum">
              <a:rPr lang="en-US" smtClean="0"/>
              <a:pPr/>
              <a:t>‹#›</a:t>
            </a:fld>
            <a:endParaRPr lang="en-US"/>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B5CF022-5C80-494D-9EA5-CDCCDDECD6F0}" type="datetimeFigureOut">
              <a:rPr lang="en-US" smtClean="0"/>
              <a:pPr/>
              <a:t>7/8/2010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E2B95D2-38D8-4E3B-84E1-091922355B78}" type="slidenum">
              <a:rPr lang="en-US" smtClean="0"/>
              <a:pPr/>
              <a:t>‹#›</a:t>
            </a:fld>
            <a:endParaRPr lang="en-US"/>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5CF022-5C80-494D-9EA5-CDCCDDECD6F0}" type="datetimeFigureOut">
              <a:rPr lang="en-US" smtClean="0"/>
              <a:pPr/>
              <a:t>7/8/2010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2B95D2-38D8-4E3B-84E1-091922355B78}" type="slidenum">
              <a:rPr lang="en-US" smtClean="0"/>
              <a:pPr/>
              <a:t>‹#›</a:t>
            </a:fld>
            <a:endParaRPr lang="en-US"/>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5CF022-5C80-494D-9EA5-CDCCDDECD6F0}" type="datetimeFigureOut">
              <a:rPr lang="en-US" smtClean="0"/>
              <a:pPr/>
              <a:t>7/8/2010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E2B95D2-38D8-4E3B-84E1-091922355B78}"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5CF022-5C80-494D-9EA5-CDCCDDECD6F0}" type="datetimeFigureOut">
              <a:rPr lang="en-US" smtClean="0"/>
              <a:pPr/>
              <a:t>7/8/2010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E2B95D2-38D8-4E3B-84E1-091922355B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d"/>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0.wmf"/><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cwatson@uga.edu"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wmf"/><Relationship Id="rId4" Type="http://schemas.openxmlformats.org/officeDocument/2006/relationships/hyperlink" Target="mailto:wemoore@uga.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jpeg"/><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smtClean="0"/>
              <a:t>K4: FACILITATION</a:t>
            </a:r>
            <a:endParaRPr lang="en-US" sz="5400" dirty="0"/>
          </a:p>
        </p:txBody>
      </p:sp>
      <p:sp>
        <p:nvSpPr>
          <p:cNvPr id="3" name="Subtitle 2"/>
          <p:cNvSpPr>
            <a:spLocks noGrp="1"/>
          </p:cNvSpPr>
          <p:nvPr>
            <p:ph type="subTitle" idx="1"/>
          </p:nvPr>
        </p:nvSpPr>
        <p:spPr/>
        <p:txBody>
          <a:bodyPr>
            <a:normAutofit fontScale="92500"/>
          </a:bodyPr>
          <a:lstStyle/>
          <a:p>
            <a:pPr algn="ctr"/>
            <a:r>
              <a:rPr lang="en-US" sz="3200" b="1" dirty="0" smtClean="0">
                <a:effectLst>
                  <a:outerShdw blurRad="38100" dist="38100" dir="2700000" algn="tl">
                    <a:srgbClr val="000000">
                      <a:alpha val="43137"/>
                    </a:srgbClr>
                  </a:outerShdw>
                </a:effectLst>
              </a:rPr>
              <a:t>The Secret to Successful Meetings!</a:t>
            </a:r>
            <a:endParaRPr lang="en-US" sz="3200" b="1" dirty="0">
              <a:effectLst>
                <a:outerShdw blurRad="38100" dist="38100" dir="2700000" algn="tl">
                  <a:srgbClr val="000000">
                    <a:alpha val="43137"/>
                  </a:srgbClr>
                </a:outerShdw>
              </a:effectLst>
            </a:endParaRPr>
          </a:p>
        </p:txBody>
      </p:sp>
      <p:sp>
        <p:nvSpPr>
          <p:cNvPr id="4" name="TextBox 3"/>
          <p:cNvSpPr txBox="1"/>
          <p:nvPr/>
        </p:nvSpPr>
        <p:spPr>
          <a:xfrm>
            <a:off x="533400" y="4572000"/>
            <a:ext cx="6553200" cy="1785104"/>
          </a:xfrm>
          <a:prstGeom prst="rect">
            <a:avLst/>
          </a:prstGeom>
          <a:noFill/>
        </p:spPr>
        <p:txBody>
          <a:bodyPr wrap="square" rtlCol="0">
            <a:spAutoFit/>
          </a:bodyPr>
          <a:lstStyle/>
          <a:p>
            <a:r>
              <a:rPr lang="en-US" b="1" i="1" dirty="0" smtClean="0">
                <a:solidFill>
                  <a:schemeClr val="accent4">
                    <a:lumMod val="50000"/>
                  </a:schemeClr>
                </a:solidFill>
              </a:rPr>
              <a:t>Carol A. Watson, Director of the Law Library</a:t>
            </a:r>
          </a:p>
          <a:p>
            <a:r>
              <a:rPr lang="en-US" b="1" i="1" dirty="0" smtClean="0">
                <a:solidFill>
                  <a:schemeClr val="accent4">
                    <a:lumMod val="50000"/>
                  </a:schemeClr>
                </a:solidFill>
              </a:rPr>
              <a:t>Wendy E. Moore, Acquisitions Librarian</a:t>
            </a:r>
          </a:p>
          <a:p>
            <a:r>
              <a:rPr lang="en-US" sz="1400" b="1" i="1" dirty="0" smtClean="0">
                <a:solidFill>
                  <a:schemeClr val="accent4">
                    <a:lumMod val="50000"/>
                  </a:schemeClr>
                </a:solidFill>
              </a:rPr>
              <a:t>Alexander Campbell King Law Library</a:t>
            </a:r>
          </a:p>
          <a:p>
            <a:r>
              <a:rPr lang="en-US" sz="1400" b="1" i="1" dirty="0" smtClean="0">
                <a:solidFill>
                  <a:schemeClr val="accent4">
                    <a:lumMod val="50000"/>
                  </a:schemeClr>
                </a:solidFill>
              </a:rPr>
              <a:t>University of Georgia School of Law</a:t>
            </a:r>
          </a:p>
          <a:p>
            <a:endParaRPr lang="en-US" sz="1000" b="1" i="1" dirty="0" smtClean="0">
              <a:solidFill>
                <a:schemeClr val="accent4">
                  <a:lumMod val="50000"/>
                </a:schemeClr>
              </a:solidFill>
            </a:endParaRPr>
          </a:p>
          <a:p>
            <a:r>
              <a:rPr lang="en-US" b="1" i="1" dirty="0" smtClean="0">
                <a:solidFill>
                  <a:schemeClr val="accent4">
                    <a:lumMod val="50000"/>
                  </a:schemeClr>
                </a:solidFill>
              </a:rPr>
              <a:t>AALL 2010 Denver</a:t>
            </a:r>
          </a:p>
          <a:p>
            <a:r>
              <a:rPr lang="en-US" b="1" i="1" dirty="0" smtClean="0">
                <a:solidFill>
                  <a:schemeClr val="accent4">
                    <a:lumMod val="50000"/>
                  </a:schemeClr>
                </a:solidFill>
              </a:rPr>
              <a:t>July 13, 2010, 3:30-4:00 p.m.</a:t>
            </a:r>
          </a:p>
        </p:txBody>
      </p:sp>
      <p:pic>
        <p:nvPicPr>
          <p:cNvPr id="8" name="Picture 2" descr="C:\Documents and Settings\moore\Local Settings\Temporary Internet Files\Content.IE5\5NE32YQM\MC900234329[1].wmf"/>
          <p:cNvPicPr>
            <a:picLocks noChangeAspect="1" noChangeArrowheads="1"/>
          </p:cNvPicPr>
          <p:nvPr/>
        </p:nvPicPr>
        <p:blipFill>
          <a:blip r:embed="rId3" cstate="print"/>
          <a:srcRect/>
          <a:stretch>
            <a:fillRect/>
          </a:stretch>
        </p:blipFill>
        <p:spPr bwMode="auto">
          <a:xfrm>
            <a:off x="5396729" y="663166"/>
            <a:ext cx="2832871" cy="2003834"/>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l="20833" t="36111" r="19791" b="6250"/>
          <a:stretch>
            <a:fillRect/>
          </a:stretch>
        </p:blipFill>
        <p:spPr bwMode="auto">
          <a:xfrm>
            <a:off x="228600" y="228600"/>
            <a:ext cx="8686800" cy="6324600"/>
          </a:xfrm>
          <a:prstGeom prst="rect">
            <a:avLst/>
          </a:prstGeom>
          <a:ln w="57150">
            <a:solidFill>
              <a:schemeClr val="accent4">
                <a:lumMod val="75000"/>
              </a:schemeClr>
            </a:solidFill>
          </a:ln>
          <a:effectLst>
            <a:outerShdw blurRad="190500" algn="tl" rotWithShape="0">
              <a:srgbClr val="000000">
                <a:alpha val="70000"/>
              </a:srgbClr>
            </a:outerShdw>
          </a:effectLst>
        </p:spPr>
      </p:pic>
      <p:sp>
        <p:nvSpPr>
          <p:cNvPr id="3" name="Left Arrow 2"/>
          <p:cNvSpPr/>
          <p:nvPr/>
        </p:nvSpPr>
        <p:spPr>
          <a:xfrm rot="20772430">
            <a:off x="5899071" y="5175481"/>
            <a:ext cx="1752600" cy="7415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rot="15157296">
            <a:off x="-207157" y="1401134"/>
            <a:ext cx="15240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etings 002.jpg"/>
          <p:cNvPicPr>
            <a:picLocks noChangeAspect="1"/>
          </p:cNvPicPr>
          <p:nvPr/>
        </p:nvPicPr>
        <p:blipFill>
          <a:blip r:embed="rId4" cstate="print">
            <a:lum bright="7000"/>
          </a:blip>
          <a:srcRect l="44167" t="4444" r="834" b="26666"/>
          <a:stretch>
            <a:fillRect/>
          </a:stretch>
        </p:blipFill>
        <p:spPr>
          <a:xfrm>
            <a:off x="1143000" y="76200"/>
            <a:ext cx="7113171" cy="6682299"/>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625" t="18750" r="45313" b="9375"/>
          <a:stretch>
            <a:fillRect/>
          </a:stretch>
        </p:blipFill>
        <p:spPr bwMode="auto">
          <a:xfrm>
            <a:off x="1295400" y="152400"/>
            <a:ext cx="6591239" cy="6572250"/>
          </a:xfrm>
          <a:prstGeom prst="rect">
            <a:avLst/>
          </a:prstGeom>
          <a:ln w="57150">
            <a:solidFill>
              <a:schemeClr val="accent4">
                <a:lumMod val="75000"/>
              </a:schemeClr>
            </a:solid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044440"/>
            <a:ext cx="8183880" cy="1051560"/>
          </a:xfrm>
        </p:spPr>
        <p:txBody>
          <a:bodyPr>
            <a:noAutofit/>
          </a:bodyPr>
          <a:lstStyle/>
          <a:p>
            <a:r>
              <a:rPr lang="en-US" sz="6600" dirty="0" smtClean="0"/>
              <a:t>Meeting Spaces</a:t>
            </a:r>
            <a:endParaRPr lang="en-US" sz="6600" dirty="0"/>
          </a:p>
        </p:txBody>
      </p:sp>
      <p:pic>
        <p:nvPicPr>
          <p:cNvPr id="3" name="Picture 2" descr="Meetings 005.jpg"/>
          <p:cNvPicPr>
            <a:picLocks noChangeAspect="1"/>
          </p:cNvPicPr>
          <p:nvPr/>
        </p:nvPicPr>
        <p:blipFill>
          <a:blip r:embed="rId3" cstate="print"/>
          <a:srcRect t="9748" b="6696"/>
          <a:stretch>
            <a:fillRect/>
          </a:stretch>
        </p:blipFill>
        <p:spPr>
          <a:xfrm>
            <a:off x="762000" y="505699"/>
            <a:ext cx="7461504" cy="4675901"/>
          </a:xfrm>
          <a:prstGeom prst="rect">
            <a:avLst/>
          </a:prstGeom>
          <a:ln>
            <a:noFill/>
          </a:ln>
          <a:effectLst>
            <a:outerShdw blurRad="190500" algn="tl" rotWithShape="0">
              <a:srgbClr val="000000">
                <a:alpha val="70000"/>
              </a:srgbClr>
            </a:outerShdw>
          </a:effectLst>
        </p:spPr>
      </p:pic>
      <p:pic>
        <p:nvPicPr>
          <p:cNvPr id="4" name="Picture 6" descr="C:\Documents and Settings\moore\Local Settings\Temporary Internet Files\Content.IE5\8VRVZ39F\MC900195344[1].wmf"/>
          <p:cNvPicPr>
            <a:picLocks noChangeAspect="1" noChangeArrowheads="1"/>
          </p:cNvPicPr>
          <p:nvPr/>
        </p:nvPicPr>
        <p:blipFill>
          <a:blip r:embed="rId4" cstate="print"/>
          <a:srcRect/>
          <a:stretch>
            <a:fillRect/>
          </a:stretch>
        </p:blipFill>
        <p:spPr bwMode="auto">
          <a:xfrm>
            <a:off x="5867400" y="3581400"/>
            <a:ext cx="2894168" cy="1782988"/>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44" y="4928616"/>
            <a:ext cx="8183880" cy="1472184"/>
          </a:xfrm>
        </p:spPr>
        <p:txBody>
          <a:bodyPr>
            <a:noAutofit/>
          </a:bodyPr>
          <a:lstStyle/>
          <a:p>
            <a:r>
              <a:rPr lang="en-US" sz="5400" b="1" dirty="0" smtClean="0">
                <a:effectLst>
                  <a:outerShdw blurRad="38100" dist="38100" dir="2700000" algn="tl">
                    <a:srgbClr val="000000">
                      <a:alpha val="43137"/>
                    </a:srgbClr>
                  </a:outerShdw>
                </a:effectLst>
              </a:rPr>
              <a:t>FACILITATION TECHNIQUES</a:t>
            </a:r>
            <a:endParaRPr lang="en-US" sz="5400" b="1" dirty="0">
              <a:effectLst>
                <a:outerShdw blurRad="38100" dist="38100" dir="2700000" algn="tl">
                  <a:srgbClr val="000000">
                    <a:alpha val="43137"/>
                  </a:srgbClr>
                </a:outerShdw>
              </a:effectLst>
            </a:endParaRPr>
          </a:p>
        </p:txBody>
      </p:sp>
      <p:pic>
        <p:nvPicPr>
          <p:cNvPr id="3" name="Picture 2" descr="Meetings 001.jpg"/>
          <p:cNvPicPr>
            <a:picLocks noChangeAspect="1"/>
          </p:cNvPicPr>
          <p:nvPr/>
        </p:nvPicPr>
        <p:blipFill>
          <a:blip r:embed="rId3" cstate="print">
            <a:lum bright="10000"/>
          </a:blip>
          <a:srcRect t="4596" b="14216"/>
          <a:stretch>
            <a:fillRect/>
          </a:stretch>
        </p:blipFill>
        <p:spPr>
          <a:xfrm>
            <a:off x="1066800" y="457200"/>
            <a:ext cx="6964070" cy="4240492"/>
          </a:xfrm>
          <a:prstGeom prst="rect">
            <a:avLst/>
          </a:prstGeom>
          <a:ln>
            <a:noFill/>
          </a:ln>
          <a:effectLst>
            <a:outerShdw blurRad="190500" algn="tl" rotWithShape="0">
              <a:srgbClr val="000000">
                <a:alpha val="70000"/>
              </a:srgbClr>
            </a:outerShdw>
          </a:effectLst>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83880" cy="2667000"/>
          </a:xfrm>
        </p:spPr>
        <p:txBody>
          <a:bodyPr anchor="t" anchorCtr="0">
            <a:noAutofit/>
          </a:bodyPr>
          <a:lstStyle/>
          <a:p>
            <a:pPr algn="ctr"/>
            <a:r>
              <a:rPr lang="en-US" sz="5400" dirty="0" smtClean="0"/>
              <a:t>Know what needs to happen at the meeting!</a:t>
            </a:r>
            <a:endParaRPr lang="en-US" sz="5400" dirty="0"/>
          </a:p>
        </p:txBody>
      </p:sp>
      <p:pic>
        <p:nvPicPr>
          <p:cNvPr id="3" name="Picture 2" descr="Meetings 003crop.jpg"/>
          <p:cNvPicPr>
            <a:picLocks noChangeAspect="1"/>
          </p:cNvPicPr>
          <p:nvPr/>
        </p:nvPicPr>
        <p:blipFill>
          <a:blip r:embed="rId3" cstate="print"/>
          <a:srcRect l="10000" t="20564" r="5000" b="9349"/>
          <a:stretch>
            <a:fillRect/>
          </a:stretch>
        </p:blipFill>
        <p:spPr>
          <a:xfrm>
            <a:off x="685800" y="2971800"/>
            <a:ext cx="7772400" cy="3810000"/>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4267200" cy="6096000"/>
          </a:xfrm>
        </p:spPr>
        <p:txBody>
          <a:bodyPr anchor="t" anchorCtr="0">
            <a:noAutofit/>
          </a:bodyPr>
          <a:lstStyle/>
          <a:p>
            <a:pPr algn="ctr"/>
            <a:r>
              <a:rPr lang="en-US" sz="5400" dirty="0" smtClean="0"/>
              <a:t>Keep the discussion </a:t>
            </a:r>
            <a:br>
              <a:rPr lang="en-US" sz="5400" dirty="0" smtClean="0"/>
            </a:br>
            <a:r>
              <a:rPr lang="en-US" sz="5400" dirty="0" smtClean="0"/>
              <a:t>focused and moving forward!</a:t>
            </a:r>
            <a:endParaRPr lang="en-US" sz="5400" dirty="0"/>
          </a:p>
        </p:txBody>
      </p:sp>
      <p:pic>
        <p:nvPicPr>
          <p:cNvPr id="3" name="Picture 18" descr="C:\Documents and Settings\moore\Local Settings\Temporary Internet Files\Content.IE5\WTZNZNJ4\MC900057299[1].wmf"/>
          <p:cNvPicPr>
            <a:picLocks noChangeAspect="1" noChangeArrowheads="1"/>
          </p:cNvPicPr>
          <p:nvPr/>
        </p:nvPicPr>
        <p:blipFill>
          <a:blip r:embed="rId3" cstate="print"/>
          <a:srcRect/>
          <a:stretch>
            <a:fillRect/>
          </a:stretch>
        </p:blipFill>
        <p:spPr bwMode="auto">
          <a:xfrm>
            <a:off x="4724400" y="1447800"/>
            <a:ext cx="3835359" cy="3283537"/>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Summarize and Bridge</a:t>
            </a:r>
            <a:endParaRPr lang="en-US" sz="4800" dirty="0"/>
          </a:p>
        </p:txBody>
      </p:sp>
      <p:pic>
        <p:nvPicPr>
          <p:cNvPr id="3" name="Picture 3" descr="C:\Documents and Settings\moore\Local Settings\Temporary Internet Files\Content.IE5\LRBWJB0T\MC900070834[1].wmf"/>
          <p:cNvPicPr>
            <a:picLocks noChangeAspect="1" noChangeArrowheads="1"/>
          </p:cNvPicPr>
          <p:nvPr/>
        </p:nvPicPr>
        <p:blipFill>
          <a:blip r:embed="rId3" cstate="print"/>
          <a:srcRect/>
          <a:stretch>
            <a:fillRect/>
          </a:stretch>
        </p:blipFill>
        <p:spPr bwMode="auto">
          <a:xfrm>
            <a:off x="1676400" y="533400"/>
            <a:ext cx="5942695" cy="4399985"/>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183880" cy="1051560"/>
          </a:xfrm>
        </p:spPr>
        <p:txBody>
          <a:bodyPr>
            <a:normAutofit fontScale="90000"/>
          </a:bodyPr>
          <a:lstStyle/>
          <a:p>
            <a:pPr algn="ctr"/>
            <a:r>
              <a:rPr lang="en-US" sz="7200" dirty="0" smtClean="0"/>
              <a:t>Mirroring</a:t>
            </a:r>
            <a:endParaRPr lang="en-US" sz="7200" dirty="0"/>
          </a:p>
        </p:txBody>
      </p:sp>
      <p:pic>
        <p:nvPicPr>
          <p:cNvPr id="3" name="Picture 4" descr="C:\Documents and Settings\moore\Local Settings\Temporary Internet Files\Content.IE5\KR042MYV\MC900090183[1].wmf"/>
          <p:cNvPicPr>
            <a:picLocks noChangeAspect="1" noChangeArrowheads="1"/>
          </p:cNvPicPr>
          <p:nvPr/>
        </p:nvPicPr>
        <p:blipFill>
          <a:blip r:embed="rId3" cstate="print"/>
          <a:srcRect/>
          <a:stretch>
            <a:fillRect/>
          </a:stretch>
        </p:blipFill>
        <p:spPr bwMode="auto">
          <a:xfrm>
            <a:off x="1371600" y="1828800"/>
            <a:ext cx="6537054" cy="4765744"/>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044440"/>
            <a:ext cx="8183880" cy="1051560"/>
          </a:xfrm>
        </p:spPr>
        <p:txBody>
          <a:bodyPr>
            <a:normAutofit/>
          </a:bodyPr>
          <a:lstStyle/>
          <a:p>
            <a:pPr algn="r"/>
            <a:r>
              <a:rPr lang="en-US" sz="6000" dirty="0" smtClean="0"/>
              <a:t>Engage attendees!</a:t>
            </a:r>
            <a:endParaRPr lang="en-US" sz="6000" dirty="0"/>
          </a:p>
        </p:txBody>
      </p:sp>
      <p:pic>
        <p:nvPicPr>
          <p:cNvPr id="3" name="Picture 2" descr="PresentationC 007.jpg"/>
          <p:cNvPicPr>
            <a:picLocks noChangeAspect="1"/>
          </p:cNvPicPr>
          <p:nvPr/>
        </p:nvPicPr>
        <p:blipFill>
          <a:blip r:embed="rId3" cstate="print">
            <a:lum bright="7000"/>
          </a:blip>
          <a:srcRect l="6702" t="5106" b="10641"/>
          <a:stretch>
            <a:fillRect/>
          </a:stretch>
        </p:blipFill>
        <p:spPr>
          <a:xfrm>
            <a:off x="1066800" y="304801"/>
            <a:ext cx="6961434" cy="4714906"/>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1524000"/>
            <a:ext cx="4343400" cy="3733800"/>
          </a:xfrm>
        </p:spPr>
        <p:txBody>
          <a:bodyPr anchor="t" anchorCtr="0">
            <a:normAutofit/>
          </a:bodyPr>
          <a:lstStyle/>
          <a:p>
            <a:pPr algn="ctr"/>
            <a:r>
              <a:rPr lang="en-US" sz="7200" dirty="0" smtClean="0"/>
              <a:t>Agree and Assign!</a:t>
            </a:r>
            <a:endParaRPr lang="en-US" sz="7200" dirty="0"/>
          </a:p>
        </p:txBody>
      </p:sp>
      <p:pic>
        <p:nvPicPr>
          <p:cNvPr id="3" name="Picture 6" descr="C:\Documents and Settings\moore\Local Settings\Temporary Internet Files\Content.IE5\LRBWJB0T\MC900283365[1].wmf"/>
          <p:cNvPicPr>
            <a:picLocks noChangeAspect="1" noChangeArrowheads="1"/>
          </p:cNvPicPr>
          <p:nvPr/>
        </p:nvPicPr>
        <p:blipFill>
          <a:blip r:embed="rId3" cstate="print"/>
          <a:srcRect/>
          <a:stretch>
            <a:fillRect/>
          </a:stretch>
        </p:blipFill>
        <p:spPr bwMode="auto">
          <a:xfrm>
            <a:off x="609600" y="1600200"/>
            <a:ext cx="3626510" cy="3653942"/>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moore\Local Settings\Temporary Internet Files\Content.IE5\GJ1VPE1H\MP900441047[1].jpg"/>
          <p:cNvPicPr>
            <a:picLocks noChangeAspect="1" noChangeArrowheads="1"/>
          </p:cNvPicPr>
          <p:nvPr/>
        </p:nvPicPr>
        <p:blipFill>
          <a:blip r:embed="rId3" cstate="print"/>
          <a:srcRect/>
          <a:stretch>
            <a:fillRect/>
          </a:stretch>
        </p:blipFill>
        <p:spPr bwMode="auto">
          <a:xfrm>
            <a:off x="1752600" y="609600"/>
            <a:ext cx="5618074" cy="5618074"/>
          </a:xfrm>
          <a:prstGeom prst="rect">
            <a:avLst/>
          </a:prstGeom>
          <a:ln>
            <a:noFill/>
          </a:ln>
          <a:effectLst>
            <a:outerShdw blurRad="190500" algn="tl" rotWithShape="0">
              <a:srgbClr val="000000">
                <a:alpha val="70000"/>
              </a:srgbClr>
            </a:outerShdw>
          </a:effectLst>
        </p:spPr>
      </p:pic>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44" y="4800600"/>
            <a:ext cx="8183880" cy="1676400"/>
          </a:xfrm>
        </p:spPr>
        <p:txBody>
          <a:bodyPr anchor="t" anchorCtr="0">
            <a:noAutofit/>
          </a:bodyPr>
          <a:lstStyle/>
          <a:p>
            <a:r>
              <a:rPr lang="en-US" sz="5400" b="1" dirty="0" smtClean="0">
                <a:effectLst>
                  <a:outerShdw blurRad="38100" dist="38100" dir="2700000" algn="tl">
                    <a:srgbClr val="000000">
                      <a:alpha val="43137"/>
                    </a:srgbClr>
                  </a:outerShdw>
                </a:effectLst>
              </a:rPr>
              <a:t>FLY IN THE </a:t>
            </a:r>
            <a:br>
              <a:rPr lang="en-US" sz="5400" b="1" dirty="0" smtClean="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OINTMENT</a:t>
            </a:r>
            <a:endParaRPr lang="en-US" sz="5400" b="1" dirty="0">
              <a:effectLst>
                <a:outerShdw blurRad="38100" dist="38100" dir="2700000" algn="tl">
                  <a:srgbClr val="000000">
                    <a:alpha val="43137"/>
                  </a:srgbClr>
                </a:outerShdw>
              </a:effectLst>
            </a:endParaRPr>
          </a:p>
        </p:txBody>
      </p:sp>
      <p:pic>
        <p:nvPicPr>
          <p:cNvPr id="4" name="Picture 3" descr="PresentationC 014.jpg"/>
          <p:cNvPicPr>
            <a:picLocks noChangeAspect="1"/>
          </p:cNvPicPr>
          <p:nvPr/>
        </p:nvPicPr>
        <p:blipFill>
          <a:blip r:embed="rId3" cstate="print"/>
          <a:srcRect t="4596" b="23407"/>
          <a:stretch>
            <a:fillRect/>
          </a:stretch>
        </p:blipFill>
        <p:spPr>
          <a:xfrm>
            <a:off x="685800" y="457200"/>
            <a:ext cx="7793126" cy="4208113"/>
          </a:xfrm>
          <a:prstGeom prst="rect">
            <a:avLst/>
          </a:prstGeom>
          <a:ln>
            <a:noFill/>
          </a:ln>
          <a:effectLst>
            <a:outerShdw blurRad="190500" algn="tl" rotWithShape="0">
              <a:srgbClr val="000000">
                <a:alpha val="70000"/>
              </a:srgbClr>
            </a:outerShdw>
          </a:effectLst>
        </p:spPr>
      </p:pic>
      <p:pic>
        <p:nvPicPr>
          <p:cNvPr id="3" name="Picture 32" descr="C:\Documents and Settings\moore\Local Settings\Temporary Internet Files\Content.IE5\XSA82TC7\MP900314065[1].jpg"/>
          <p:cNvPicPr>
            <a:picLocks noChangeAspect="1" noChangeArrowheads="1"/>
          </p:cNvPicPr>
          <p:nvPr/>
        </p:nvPicPr>
        <p:blipFill>
          <a:blip r:embed="rId4" cstate="print"/>
          <a:srcRect l="-2605" t="1494" r="3645" b="6594"/>
          <a:stretch>
            <a:fillRect/>
          </a:stretch>
        </p:blipFill>
        <p:spPr bwMode="auto">
          <a:xfrm rot="202153" flipH="1">
            <a:off x="5272858" y="4622590"/>
            <a:ext cx="2388910" cy="2011685"/>
          </a:xfrm>
          <a:prstGeom prst="ellipse">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800600" cy="2667000"/>
          </a:xfrm>
        </p:spPr>
        <p:txBody>
          <a:bodyPr anchor="t" anchorCtr="0">
            <a:noAutofit/>
          </a:bodyPr>
          <a:lstStyle/>
          <a:p>
            <a:pPr algn="ctr"/>
            <a:r>
              <a:rPr lang="en-US" sz="5400" dirty="0" smtClean="0"/>
              <a:t>When good discussions go bad…</a:t>
            </a:r>
            <a:endParaRPr lang="en-US" sz="5400" dirty="0"/>
          </a:p>
        </p:txBody>
      </p:sp>
      <p:pic>
        <p:nvPicPr>
          <p:cNvPr id="3" name="Picture 20" descr="C:\Documents and Settings\moore\Local Settings\Temporary Internet Files\Content.IE5\LRBWJB0T\MC900391672[1].wmf"/>
          <p:cNvPicPr>
            <a:picLocks noChangeAspect="1" noChangeArrowheads="1"/>
          </p:cNvPicPr>
          <p:nvPr/>
        </p:nvPicPr>
        <p:blipFill>
          <a:blip r:embed="rId3" cstate="print"/>
          <a:srcRect/>
          <a:stretch>
            <a:fillRect/>
          </a:stretch>
        </p:blipFill>
        <p:spPr bwMode="auto">
          <a:xfrm>
            <a:off x="5390997" y="152400"/>
            <a:ext cx="3219603" cy="3163596"/>
          </a:xfrm>
          <a:prstGeom prst="rect">
            <a:avLst/>
          </a:prstGeom>
          <a:ln>
            <a:noFill/>
          </a:ln>
          <a:effectLst>
            <a:outerShdw blurRad="190500" algn="tl" rotWithShape="0">
              <a:srgbClr val="000000">
                <a:alpha val="70000"/>
              </a:srgbClr>
            </a:outerShdw>
          </a:effectLst>
        </p:spPr>
      </p:pic>
      <p:sp>
        <p:nvSpPr>
          <p:cNvPr id="4" name="TextBox 3"/>
          <p:cNvSpPr txBox="1"/>
          <p:nvPr/>
        </p:nvSpPr>
        <p:spPr>
          <a:xfrm rot="21261426">
            <a:off x="962490" y="3588387"/>
            <a:ext cx="2669802" cy="646331"/>
          </a:xfrm>
          <a:prstGeom prst="rect">
            <a:avLst/>
          </a:prstGeom>
          <a:noFill/>
        </p:spPr>
        <p:txBody>
          <a:bodyPr wrap="square" rtlCol="0">
            <a:spAutoFit/>
          </a:bodyPr>
          <a:lstStyle/>
          <a:p>
            <a:r>
              <a:rPr lang="en-US" sz="3600" b="1" dirty="0" smtClean="0">
                <a:solidFill>
                  <a:schemeClr val="accent4">
                    <a:lumMod val="50000"/>
                  </a:schemeClr>
                </a:solidFill>
                <a:effectLst>
                  <a:outerShdw blurRad="38100" dist="38100" dir="2700000" algn="tl">
                    <a:srgbClr val="000000">
                      <a:alpha val="43137"/>
                    </a:srgbClr>
                  </a:outerShdw>
                </a:effectLst>
              </a:rPr>
              <a:t>Off-Topic</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5" name="TextBox 4"/>
          <p:cNvSpPr txBox="1"/>
          <p:nvPr/>
        </p:nvSpPr>
        <p:spPr>
          <a:xfrm rot="20814430">
            <a:off x="1482380" y="4419600"/>
            <a:ext cx="2971800" cy="646331"/>
          </a:xfrm>
          <a:prstGeom prst="rect">
            <a:avLst/>
          </a:prstGeom>
          <a:noFill/>
        </p:spPr>
        <p:txBody>
          <a:bodyPr wrap="square" rtlCol="0">
            <a:spAutoFit/>
          </a:bodyPr>
          <a:lstStyle/>
          <a:p>
            <a:r>
              <a:rPr lang="en-US" sz="3600" b="1" dirty="0" smtClean="0">
                <a:solidFill>
                  <a:schemeClr val="accent4">
                    <a:lumMod val="50000"/>
                  </a:schemeClr>
                </a:solidFill>
                <a:effectLst>
                  <a:outerShdw blurRad="38100" dist="38100" dir="2700000" algn="tl">
                    <a:srgbClr val="000000">
                      <a:alpha val="43137"/>
                    </a:srgbClr>
                  </a:outerShdw>
                </a:effectLst>
              </a:rPr>
              <a:t>Too Long!</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6" name="TextBox 5"/>
          <p:cNvSpPr txBox="1"/>
          <p:nvPr/>
        </p:nvSpPr>
        <p:spPr>
          <a:xfrm rot="836498">
            <a:off x="4309310" y="4110586"/>
            <a:ext cx="2971800" cy="646331"/>
          </a:xfrm>
          <a:prstGeom prst="rect">
            <a:avLst/>
          </a:prstGeom>
          <a:noFill/>
        </p:spPr>
        <p:txBody>
          <a:bodyPr wrap="square" rtlCol="0">
            <a:spAutoFit/>
          </a:bodyPr>
          <a:lstStyle/>
          <a:p>
            <a:r>
              <a:rPr lang="en-US" sz="3600" b="1" dirty="0" smtClean="0">
                <a:solidFill>
                  <a:schemeClr val="accent4">
                    <a:lumMod val="50000"/>
                  </a:schemeClr>
                </a:solidFill>
                <a:effectLst>
                  <a:outerShdw blurRad="38100" dist="38100" dir="2700000" algn="tl">
                    <a:srgbClr val="000000">
                      <a:alpha val="43137"/>
                    </a:srgbClr>
                  </a:outerShdw>
                </a:effectLst>
              </a:rPr>
              <a:t>Zombies!</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7" name="TextBox 6"/>
          <p:cNvSpPr txBox="1"/>
          <p:nvPr/>
        </p:nvSpPr>
        <p:spPr>
          <a:xfrm rot="150062">
            <a:off x="3821961" y="5126985"/>
            <a:ext cx="4495800" cy="646331"/>
          </a:xfrm>
          <a:prstGeom prst="rect">
            <a:avLst/>
          </a:prstGeom>
          <a:noFill/>
        </p:spPr>
        <p:txBody>
          <a:bodyPr wrap="square" rtlCol="0">
            <a:spAutoFit/>
          </a:bodyPr>
          <a:lstStyle/>
          <a:p>
            <a:r>
              <a:rPr lang="en-US" sz="3600" b="1" dirty="0" smtClean="0">
                <a:solidFill>
                  <a:schemeClr val="accent4">
                    <a:lumMod val="50000"/>
                  </a:schemeClr>
                </a:solidFill>
                <a:effectLst>
                  <a:outerShdw blurRad="38100" dist="38100" dir="2700000" algn="tl">
                    <a:srgbClr val="000000">
                      <a:alpha val="43137"/>
                    </a:srgbClr>
                  </a:outerShdw>
                </a:effectLst>
              </a:rPr>
              <a:t>Wheels Spinning</a:t>
            </a:r>
            <a:endParaRPr lang="en-US" sz="3600" b="1" dirty="0">
              <a:solidFill>
                <a:schemeClr val="accent4">
                  <a:lumMod val="50000"/>
                </a:schemeClr>
              </a:solidFill>
              <a:effectLst>
                <a:outerShdw blurRad="38100" dist="38100" dir="2700000" algn="tl">
                  <a:srgbClr val="000000">
                    <a:alpha val="43137"/>
                  </a:srgbClr>
                </a:outerShdw>
              </a:effectLst>
            </a:endParaRPr>
          </a:p>
        </p:txBody>
      </p:sp>
      <p:sp>
        <p:nvSpPr>
          <p:cNvPr id="8" name="Explosion 1 7"/>
          <p:cNvSpPr/>
          <p:nvPr/>
        </p:nvSpPr>
        <p:spPr>
          <a:xfrm rot="1228426">
            <a:off x="7162800" y="3886200"/>
            <a:ext cx="914400" cy="990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1 8"/>
          <p:cNvSpPr/>
          <p:nvPr/>
        </p:nvSpPr>
        <p:spPr>
          <a:xfrm rot="21062201">
            <a:off x="1002817" y="5333042"/>
            <a:ext cx="1981200" cy="107122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1 9"/>
          <p:cNvSpPr/>
          <p:nvPr/>
        </p:nvSpPr>
        <p:spPr>
          <a:xfrm>
            <a:off x="3657600" y="3200400"/>
            <a:ext cx="990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31" presetClass="entr" presetSubtype="0" fill="hold" grpId="0" nodeType="withEffect">
                                  <p:stCondLst>
                                    <p:cond delay="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26"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par>
                                <p:cTn id="41" presetID="34"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from="(-#ppt_w/2)" to="(#ppt_x)" calcmode="lin" valueType="num">
                                      <p:cBhvr>
                                        <p:cTn id="43" dur="600" fill="hold">
                                          <p:stCondLst>
                                            <p:cond delay="0"/>
                                          </p:stCondLst>
                                        </p:cTn>
                                        <p:tgtEl>
                                          <p:spTgt spid="5"/>
                                        </p:tgtEl>
                                        <p:attrNameLst>
                                          <p:attrName>ppt_x</p:attrName>
                                        </p:attrNameLst>
                                      </p:cBhvr>
                                    </p:anim>
                                    <p:anim from="0" to="-1.0" calcmode="lin" valueType="num">
                                      <p:cBhvr>
                                        <p:cTn id="44" dur="200" decel="50000" autoRev="1" fill="hold">
                                          <p:stCondLst>
                                            <p:cond delay="600"/>
                                          </p:stCondLst>
                                        </p:cTn>
                                        <p:tgtEl>
                                          <p:spTgt spid="5"/>
                                        </p:tgtEl>
                                        <p:attrNameLst>
                                          <p:attrName>xshear</p:attrName>
                                        </p:attrNameLst>
                                      </p:cBhvr>
                                    </p:anim>
                                    <p:animScale>
                                      <p:cBhvr>
                                        <p:cTn id="45" dur="200" decel="100000" autoRev="1" fill="hold">
                                          <p:stCondLst>
                                            <p:cond delay="600"/>
                                          </p:stCondLst>
                                        </p:cTn>
                                        <p:tgtEl>
                                          <p:spTgt spid="5"/>
                                        </p:tgtEl>
                                      </p:cBhvr>
                                      <p:from x="100000" y="100000"/>
                                      <p:to x="80000" y="100000"/>
                                    </p:animScale>
                                    <p:anim by="(#ppt_h/3+#ppt_w*0.1)" calcmode="lin" valueType="num">
                                      <p:cBhvr additive="sum">
                                        <p:cTn id="46" dur="200" decel="100000" autoRev="1" fill="hold">
                                          <p:stCondLst>
                                            <p:cond delay="600"/>
                                          </p:stCondLst>
                                        </p:cTn>
                                        <p:tgtEl>
                                          <p:spTgt spid="5"/>
                                        </p:tgtEl>
                                        <p:attrNameLst>
                                          <p:attrName>ppt_x</p:attrName>
                                        </p:attrNameLst>
                                      </p:cBhvr>
                                    </p:anim>
                                  </p:childTnLst>
                                </p:cTn>
                              </p:par>
                              <p:par>
                                <p:cTn id="47" presetID="49" presetClass="entr" presetSubtype="0" decel="10000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style.rotation</p:attrName>
                                        </p:attrNameLst>
                                      </p:cBhvr>
                                      <p:tavLst>
                                        <p:tav tm="0">
                                          <p:val>
                                            <p:fltVal val="360"/>
                                          </p:val>
                                        </p:tav>
                                        <p:tav tm="100000">
                                          <p:val>
                                            <p:fltVal val="0"/>
                                          </p:val>
                                        </p:tav>
                                      </p:tavLst>
                                    </p:anim>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3429000"/>
          </a:xfrm>
        </p:spPr>
        <p:txBody>
          <a:bodyPr anchor="t" anchorCtr="0">
            <a:noAutofit/>
          </a:bodyPr>
          <a:lstStyle/>
          <a:p>
            <a:pPr algn="ctr"/>
            <a:r>
              <a:rPr lang="en-US" sz="7200" dirty="0" smtClean="0"/>
              <a:t>Too many fires </a:t>
            </a:r>
            <a:br>
              <a:rPr lang="en-US" sz="7200" dirty="0" smtClean="0"/>
            </a:br>
            <a:r>
              <a:rPr lang="en-US" sz="7200" dirty="0" smtClean="0"/>
              <a:t>to put out</a:t>
            </a:r>
            <a:endParaRPr lang="en-US" sz="7200" dirty="0"/>
          </a:p>
        </p:txBody>
      </p:sp>
      <p:pic>
        <p:nvPicPr>
          <p:cNvPr id="3" name="Picture 25" descr="C:\Documents and Settings\moore\Local Settings\Temporary Internet Files\Content.IE5\LM9C6XIE\MC900383598[1].wmf"/>
          <p:cNvPicPr>
            <a:picLocks noChangeAspect="1" noChangeArrowheads="1"/>
          </p:cNvPicPr>
          <p:nvPr/>
        </p:nvPicPr>
        <p:blipFill>
          <a:blip r:embed="rId3" cstate="print"/>
          <a:srcRect/>
          <a:stretch>
            <a:fillRect/>
          </a:stretch>
        </p:blipFill>
        <p:spPr bwMode="auto">
          <a:xfrm flipH="1">
            <a:off x="4572000" y="3751480"/>
            <a:ext cx="3847796" cy="2801720"/>
          </a:xfrm>
          <a:prstGeom prst="rect">
            <a:avLst/>
          </a:prstGeom>
          <a:noFill/>
        </p:spPr>
      </p:pic>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1051560"/>
          </a:xfrm>
        </p:spPr>
        <p:txBody>
          <a:bodyPr>
            <a:noAutofit/>
          </a:bodyPr>
          <a:lstStyle/>
          <a:p>
            <a:pPr algn="ctr"/>
            <a:r>
              <a:rPr lang="en-US" sz="7200" dirty="0" smtClean="0"/>
              <a:t>R-E-S-P-E-C-T</a:t>
            </a:r>
            <a:endParaRPr lang="en-US" sz="72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28616"/>
            <a:ext cx="8534400" cy="862584"/>
          </a:xfrm>
        </p:spPr>
        <p:txBody>
          <a:bodyPr>
            <a:noAutofit/>
          </a:bodyPr>
          <a:lstStyle/>
          <a:p>
            <a:pPr algn="ctr"/>
            <a:r>
              <a:rPr lang="en-US" sz="5400" b="1" dirty="0" smtClean="0">
                <a:effectLst>
                  <a:outerShdw blurRad="38100" dist="38100" dir="2700000" algn="tl">
                    <a:srgbClr val="000000">
                      <a:alpha val="43137"/>
                    </a:srgbClr>
                  </a:outerShdw>
                </a:effectLst>
              </a:rPr>
              <a:t>FINISHING TOUCHES</a:t>
            </a:r>
            <a:endParaRPr lang="en-US" sz="5400" b="1" dirty="0">
              <a:effectLst>
                <a:outerShdw blurRad="38100" dist="38100" dir="2700000" algn="tl">
                  <a:srgbClr val="000000">
                    <a:alpha val="43137"/>
                  </a:srgbClr>
                </a:outerShdw>
              </a:effectLst>
            </a:endParaRPr>
          </a:p>
        </p:txBody>
      </p:sp>
      <p:pic>
        <p:nvPicPr>
          <p:cNvPr id="1026" name="Picture 2" descr="C:\Documents and Settings\moore\Local Settings\Temporary Internet Files\Content.IE5\FWUV2I3F\MC900347393[1].wmf"/>
          <p:cNvPicPr>
            <a:picLocks noChangeAspect="1" noChangeArrowheads="1"/>
          </p:cNvPicPr>
          <p:nvPr/>
        </p:nvPicPr>
        <p:blipFill>
          <a:blip r:embed="rId3" cstate="print"/>
          <a:srcRect/>
          <a:stretch>
            <a:fillRect/>
          </a:stretch>
        </p:blipFill>
        <p:spPr bwMode="auto">
          <a:xfrm>
            <a:off x="1066800" y="914400"/>
            <a:ext cx="2697480" cy="3624682"/>
          </a:xfrm>
          <a:prstGeom prst="rect">
            <a:avLst/>
          </a:prstGeom>
          <a:ln>
            <a:noFill/>
          </a:ln>
          <a:effectLst>
            <a:outerShdw blurRad="190500" algn="tl" rotWithShape="0">
              <a:srgbClr val="000000">
                <a:alpha val="70000"/>
              </a:srgbClr>
            </a:outerShdw>
          </a:effectLst>
        </p:spPr>
      </p:pic>
      <p:pic>
        <p:nvPicPr>
          <p:cNvPr id="1027" name="Picture 3" descr="C:\Documents and Settings\moore\Local Settings\Temporary Internet Files\Content.IE5\WTZNZNJ4\MC900295544[1].wmf"/>
          <p:cNvPicPr>
            <a:picLocks noChangeAspect="1" noChangeArrowheads="1"/>
          </p:cNvPicPr>
          <p:nvPr/>
        </p:nvPicPr>
        <p:blipFill>
          <a:blip r:embed="rId4" cstate="print"/>
          <a:srcRect/>
          <a:stretch>
            <a:fillRect/>
          </a:stretch>
        </p:blipFill>
        <p:spPr bwMode="auto">
          <a:xfrm>
            <a:off x="4876800" y="1295400"/>
            <a:ext cx="3544685" cy="3429000"/>
          </a:xfrm>
          <a:prstGeom prst="rect">
            <a:avLst/>
          </a:prstGeom>
          <a:ln>
            <a:noFill/>
          </a:ln>
          <a:effectLst>
            <a:outerShdw blurRad="190500" algn="tl" rotWithShape="0">
              <a:srgbClr val="000000">
                <a:alpha val="70000"/>
              </a:srgbClr>
            </a:outerShdw>
          </a:effectLst>
        </p:spPr>
      </p:pic>
      <p:pic>
        <p:nvPicPr>
          <p:cNvPr id="1028" name="Picture 4" descr="C:\Documents and Settings\moore\Local Settings\Temporary Internet Files\Content.IE5\VSFKRL6P\MC900434675[1].wmf"/>
          <p:cNvPicPr>
            <a:picLocks noChangeAspect="1" noChangeArrowheads="1"/>
          </p:cNvPicPr>
          <p:nvPr/>
        </p:nvPicPr>
        <p:blipFill>
          <a:blip r:embed="rId5" cstate="print"/>
          <a:srcRect/>
          <a:stretch>
            <a:fillRect/>
          </a:stretch>
        </p:blipFill>
        <p:spPr bwMode="auto">
          <a:xfrm>
            <a:off x="3962400" y="609600"/>
            <a:ext cx="1435894" cy="1459706"/>
          </a:xfrm>
          <a:prstGeom prst="rect">
            <a:avLst/>
          </a:prstGeom>
          <a:ln>
            <a:noFill/>
          </a:ln>
          <a:effectLst>
            <a:outerShdw blurRad="190500" algn="tl" rotWithShape="0">
              <a:srgbClr val="000000">
                <a:alpha val="70000"/>
              </a:srgbClr>
            </a:outerShdw>
          </a:effectLst>
        </p:spPr>
      </p:pic>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4419600" cy="4970350"/>
          </a:xfrm>
        </p:spPr>
        <p:txBody>
          <a:bodyPr anchor="t" anchorCtr="0">
            <a:normAutofit/>
          </a:bodyPr>
          <a:lstStyle/>
          <a:p>
            <a:pPr algn="ctr"/>
            <a:r>
              <a:rPr lang="en-US" sz="7200" dirty="0" smtClean="0"/>
              <a:t>Plan Future Agenda Items</a:t>
            </a:r>
            <a:endParaRPr lang="en-US" sz="7200" dirty="0"/>
          </a:p>
        </p:txBody>
      </p:sp>
      <p:pic>
        <p:nvPicPr>
          <p:cNvPr id="4" name="Picture 3" descr="PresentationC 005.jpg"/>
          <p:cNvPicPr>
            <a:picLocks noChangeAspect="1"/>
          </p:cNvPicPr>
          <p:nvPr/>
        </p:nvPicPr>
        <p:blipFill>
          <a:blip r:embed="rId3" cstate="print">
            <a:lum bright="7000"/>
          </a:blip>
          <a:srcRect l="40000" t="11111" r="12500" b="17778"/>
          <a:stretch>
            <a:fillRect/>
          </a:stretch>
        </p:blipFill>
        <p:spPr>
          <a:xfrm>
            <a:off x="4675144" y="1229407"/>
            <a:ext cx="3859256" cy="4333193"/>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
            <a:ext cx="8183880" cy="1051560"/>
          </a:xfrm>
        </p:spPr>
        <p:txBody>
          <a:bodyPr>
            <a:noAutofit/>
          </a:bodyPr>
          <a:lstStyle/>
          <a:p>
            <a:pPr algn="ctr"/>
            <a:r>
              <a:rPr lang="en-US" sz="7200" dirty="0" smtClean="0"/>
              <a:t>Schedule!</a:t>
            </a:r>
            <a:endParaRPr lang="en-US" sz="7200" dirty="0"/>
          </a:p>
        </p:txBody>
      </p:sp>
      <p:pic>
        <p:nvPicPr>
          <p:cNvPr id="3074" name="Picture 2"/>
          <p:cNvPicPr>
            <a:picLocks noChangeAspect="1" noChangeArrowheads="1"/>
          </p:cNvPicPr>
          <p:nvPr/>
        </p:nvPicPr>
        <p:blipFill>
          <a:blip r:embed="rId3" cstate="print"/>
          <a:srcRect l="2344" t="13542" r="27344" b="6250"/>
          <a:stretch>
            <a:fillRect/>
          </a:stretch>
        </p:blipFill>
        <p:spPr bwMode="auto">
          <a:xfrm>
            <a:off x="571537" y="1924068"/>
            <a:ext cx="5143463" cy="4400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9" descr="C:\Documents and Settings\moore\Local Settings\Temporary Internet Files\Content.IE5\8VRVZ39F\MC900157109[1].wmf"/>
          <p:cNvPicPr>
            <a:picLocks noChangeAspect="1" noChangeArrowheads="1"/>
          </p:cNvPicPr>
          <p:nvPr/>
        </p:nvPicPr>
        <p:blipFill>
          <a:blip r:embed="rId4" cstate="print"/>
          <a:srcRect/>
          <a:stretch>
            <a:fillRect/>
          </a:stretch>
        </p:blipFill>
        <p:spPr bwMode="auto">
          <a:xfrm>
            <a:off x="5257800" y="2561540"/>
            <a:ext cx="3628340" cy="3001060"/>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2500" t="19792" r="46875" b="11458"/>
          <a:stretch>
            <a:fillRect/>
          </a:stretch>
        </p:blipFill>
        <p:spPr bwMode="auto">
          <a:xfrm>
            <a:off x="457200" y="685800"/>
            <a:ext cx="3962400" cy="50292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4419600" y="1981200"/>
            <a:ext cx="4343400" cy="4360750"/>
          </a:xfrm>
        </p:spPr>
        <p:txBody>
          <a:bodyPr anchor="t" anchorCtr="0">
            <a:normAutofit/>
          </a:bodyPr>
          <a:lstStyle/>
          <a:p>
            <a:pPr algn="ctr"/>
            <a:r>
              <a:rPr lang="en-US" sz="6600" dirty="0" smtClean="0"/>
              <a:t>Share the Written Minutes!</a:t>
            </a:r>
            <a:endParaRPr lang="en-US" sz="6600" dirty="0"/>
          </a:p>
        </p:txBody>
      </p:sp>
      <p:pic>
        <p:nvPicPr>
          <p:cNvPr id="5123" name="Picture 3"/>
          <p:cNvPicPr>
            <a:picLocks noChangeAspect="1" noChangeArrowheads="1"/>
          </p:cNvPicPr>
          <p:nvPr/>
        </p:nvPicPr>
        <p:blipFill>
          <a:blip r:embed="rId4" cstate="print"/>
          <a:srcRect t="19792" r="36719" b="43750"/>
          <a:stretch>
            <a:fillRect/>
          </a:stretch>
        </p:blipFill>
        <p:spPr bwMode="auto">
          <a:xfrm>
            <a:off x="228600" y="4953000"/>
            <a:ext cx="3826749" cy="1653525"/>
          </a:xfrm>
          <a:prstGeom prst="rect">
            <a:avLst/>
          </a:prstGeom>
          <a:ln>
            <a:noFill/>
          </a:ln>
          <a:effectLst>
            <a:outerShdw blurRad="190500" algn="tl" rotWithShape="0">
              <a:srgbClr val="000000">
                <a:alpha val="70000"/>
              </a:srgbClr>
            </a:outerShdw>
          </a:effectLst>
        </p:spPr>
      </p:pic>
      <p:pic>
        <p:nvPicPr>
          <p:cNvPr id="5124" name="Picture 4"/>
          <p:cNvPicPr>
            <a:picLocks noChangeAspect="1" noChangeArrowheads="1"/>
          </p:cNvPicPr>
          <p:nvPr/>
        </p:nvPicPr>
        <p:blipFill>
          <a:blip r:embed="rId5" cstate="print"/>
          <a:srcRect l="15625" t="30208" r="27344" b="39584"/>
          <a:stretch>
            <a:fillRect/>
          </a:stretch>
        </p:blipFill>
        <p:spPr bwMode="auto">
          <a:xfrm>
            <a:off x="3124200" y="304800"/>
            <a:ext cx="4171932" cy="1657332"/>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76600"/>
            <a:ext cx="6553200" cy="2514600"/>
          </a:xfrm>
        </p:spPr>
        <p:txBody>
          <a:bodyPr anchor="t" anchorCtr="0">
            <a:noAutofit/>
          </a:bodyPr>
          <a:lstStyle/>
          <a:p>
            <a:r>
              <a:rPr lang="en-US" sz="8000" dirty="0" smtClean="0"/>
              <a:t>Get Feedback!</a:t>
            </a:r>
            <a:endParaRPr lang="en-US" sz="8000" dirty="0"/>
          </a:p>
        </p:txBody>
      </p:sp>
      <p:pic>
        <p:nvPicPr>
          <p:cNvPr id="3076" name="Picture 4" descr="C:\Documents and Settings\moore\Local Settings\Temporary Internet Files\Content.IE5\LM9C6XIE\MC900360516[1].wmf"/>
          <p:cNvPicPr>
            <a:picLocks noChangeAspect="1" noChangeArrowheads="1"/>
          </p:cNvPicPr>
          <p:nvPr/>
        </p:nvPicPr>
        <p:blipFill>
          <a:blip r:embed="rId3" cstate="print"/>
          <a:srcRect/>
          <a:stretch>
            <a:fillRect/>
          </a:stretch>
        </p:blipFill>
        <p:spPr bwMode="auto">
          <a:xfrm>
            <a:off x="2945892" y="859536"/>
            <a:ext cx="5664708" cy="3483864"/>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44" y="4800600"/>
            <a:ext cx="8183880" cy="1600200"/>
          </a:xfrm>
        </p:spPr>
        <p:txBody>
          <a:bodyPr anchor="t" anchorCtr="0">
            <a:noAutofit/>
          </a:bodyPr>
          <a:lstStyle/>
          <a:p>
            <a:r>
              <a:rPr lang="en-US" sz="4800" b="1" dirty="0" smtClean="0">
                <a:effectLst>
                  <a:outerShdw blurRad="38100" dist="38100" dir="2700000" algn="tl">
                    <a:srgbClr val="000000">
                      <a:alpha val="43137"/>
                    </a:srgbClr>
                  </a:outerShdw>
                </a:effectLst>
              </a:rPr>
              <a:t>FOUR F’s of FACILITATION</a:t>
            </a:r>
            <a:endParaRPr lang="en-US" sz="4800" dirty="0"/>
          </a:p>
        </p:txBody>
      </p:sp>
      <p:sp>
        <p:nvSpPr>
          <p:cNvPr id="3" name="TextBox 2"/>
          <p:cNvSpPr txBox="1"/>
          <p:nvPr/>
        </p:nvSpPr>
        <p:spPr>
          <a:xfrm>
            <a:off x="381000" y="914400"/>
            <a:ext cx="8460971" cy="3416320"/>
          </a:xfrm>
          <a:prstGeom prst="rect">
            <a:avLst/>
          </a:prstGeom>
          <a:noFill/>
        </p:spPr>
        <p:txBody>
          <a:bodyPr wrap="none" rtlCol="0">
            <a:spAutoFit/>
          </a:bodyPr>
          <a:lstStyle/>
          <a:p>
            <a:pPr>
              <a:buFont typeface="Arial" pitchFamily="34" charset="0"/>
              <a:buChar char="•"/>
            </a:pPr>
            <a:r>
              <a:rPr lang="en-US" sz="5400" b="1" dirty="0" smtClean="0">
                <a:solidFill>
                  <a:srgbClr val="FF0000"/>
                </a:solidFill>
                <a:effectLst>
                  <a:outerShdw blurRad="38100" dist="38100" dir="2700000" algn="tl">
                    <a:srgbClr val="000000">
                      <a:alpha val="43137"/>
                    </a:srgbClr>
                  </a:outerShdw>
                </a:effectLst>
              </a:rPr>
              <a:t>F</a:t>
            </a:r>
            <a:r>
              <a:rPr lang="en-US" sz="4800" b="1" dirty="0" smtClean="0">
                <a:solidFill>
                  <a:schemeClr val="accent1"/>
                </a:solidFill>
                <a:effectLst>
                  <a:outerShdw blurRad="38100" dist="38100" dir="2700000" algn="tl">
                    <a:srgbClr val="000000">
                      <a:alpha val="43137"/>
                    </a:srgbClr>
                  </a:outerShdw>
                </a:effectLst>
              </a:rPr>
              <a:t>oundation</a:t>
            </a:r>
          </a:p>
          <a:p>
            <a:pPr>
              <a:buFont typeface="Arial" pitchFamily="34" charset="0"/>
              <a:buChar char="•"/>
            </a:pPr>
            <a:r>
              <a:rPr lang="en-US" sz="5400" b="1" dirty="0" smtClean="0">
                <a:solidFill>
                  <a:srgbClr val="FF0000"/>
                </a:solidFill>
                <a:effectLst>
                  <a:outerShdw blurRad="38100" dist="38100" dir="2700000" algn="tl">
                    <a:srgbClr val="000000">
                      <a:alpha val="43137"/>
                    </a:srgbClr>
                  </a:outerShdw>
                </a:effectLst>
              </a:rPr>
              <a:t>F</a:t>
            </a:r>
            <a:r>
              <a:rPr lang="en-US" sz="4800" b="1" dirty="0" smtClean="0">
                <a:solidFill>
                  <a:schemeClr val="accent1"/>
                </a:solidFill>
                <a:effectLst>
                  <a:outerShdw blurRad="38100" dist="38100" dir="2700000" algn="tl">
                    <a:srgbClr val="000000">
                      <a:alpha val="43137"/>
                    </a:srgbClr>
                  </a:outerShdw>
                </a:effectLst>
              </a:rPr>
              <a:t>acilitation Techniques</a:t>
            </a:r>
          </a:p>
          <a:p>
            <a:pPr>
              <a:buFont typeface="Arial" pitchFamily="34" charset="0"/>
              <a:buChar char="•"/>
            </a:pPr>
            <a:r>
              <a:rPr lang="en-US" sz="5400" b="1" dirty="0" smtClean="0">
                <a:solidFill>
                  <a:srgbClr val="FF0000"/>
                </a:solidFill>
                <a:effectLst>
                  <a:outerShdw blurRad="38100" dist="38100" dir="2700000" algn="tl">
                    <a:srgbClr val="000000">
                      <a:alpha val="43137"/>
                    </a:srgbClr>
                  </a:outerShdw>
                </a:effectLst>
              </a:rPr>
              <a:t>F</a:t>
            </a:r>
            <a:r>
              <a:rPr lang="en-US" sz="4800" b="1" dirty="0" smtClean="0">
                <a:solidFill>
                  <a:schemeClr val="accent1"/>
                </a:solidFill>
                <a:effectLst>
                  <a:outerShdw blurRad="38100" dist="38100" dir="2700000" algn="tl">
                    <a:srgbClr val="000000">
                      <a:alpha val="43137"/>
                    </a:srgbClr>
                  </a:outerShdw>
                </a:effectLst>
              </a:rPr>
              <a:t>ly in the Ointment</a:t>
            </a:r>
          </a:p>
          <a:p>
            <a:pPr>
              <a:buFont typeface="Arial" pitchFamily="34" charset="0"/>
              <a:buChar char="•"/>
            </a:pPr>
            <a:r>
              <a:rPr lang="en-US" sz="5400" b="1" dirty="0" smtClean="0">
                <a:solidFill>
                  <a:srgbClr val="FF0000"/>
                </a:solidFill>
                <a:effectLst>
                  <a:outerShdw blurRad="38100" dist="38100" dir="2700000" algn="tl">
                    <a:srgbClr val="000000">
                      <a:alpha val="43137"/>
                    </a:srgbClr>
                  </a:outerShdw>
                </a:effectLst>
              </a:rPr>
              <a:t>F</a:t>
            </a:r>
            <a:r>
              <a:rPr lang="en-US" sz="4800" b="1" dirty="0" smtClean="0">
                <a:solidFill>
                  <a:schemeClr val="accent1"/>
                </a:solidFill>
                <a:effectLst>
                  <a:outerShdw blurRad="38100" dist="38100" dir="2700000" algn="tl">
                    <a:srgbClr val="000000">
                      <a:alpha val="43137"/>
                    </a:srgbClr>
                  </a:outerShdw>
                </a:effectLst>
              </a:rPr>
              <a:t>inishing Touches</a:t>
            </a:r>
            <a:endParaRPr lang="en-US" sz="4800" b="1" dirty="0">
              <a:solidFill>
                <a:schemeClr val="accent1"/>
              </a:solidFill>
              <a:effectLst>
                <a:outerShdw blurRad="38100" dist="38100" dir="2700000" algn="tl">
                  <a:srgbClr val="000000">
                    <a:alpha val="43137"/>
                  </a:srgbClr>
                </a:outerShdw>
              </a:effectLst>
            </a:endParaRP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4953000"/>
            <a:ext cx="8153400" cy="914400"/>
          </a:xfrm>
        </p:spPr>
        <p:txBody>
          <a:bodyPr>
            <a:noAutofit/>
          </a:bodyPr>
          <a:lstStyle/>
          <a:p>
            <a:pPr algn="ctr"/>
            <a:r>
              <a:rPr lang="en-US" sz="4800" dirty="0" smtClean="0">
                <a:effectLst>
                  <a:outerShdw blurRad="38100" dist="38100" dir="2700000" algn="tl">
                    <a:srgbClr val="000000">
                      <a:alpha val="43137"/>
                    </a:srgbClr>
                  </a:outerShdw>
                </a:effectLst>
              </a:rPr>
              <a:t>Facilitating = Guiding</a:t>
            </a:r>
            <a:endParaRPr lang="en-US" sz="4800" dirty="0">
              <a:effectLst>
                <a:outerShdw blurRad="38100" dist="38100" dir="2700000" algn="tl">
                  <a:srgbClr val="000000">
                    <a:alpha val="43137"/>
                  </a:srgbClr>
                </a:outerShdw>
              </a:effectLst>
            </a:endParaRPr>
          </a:p>
        </p:txBody>
      </p:sp>
      <p:pic>
        <p:nvPicPr>
          <p:cNvPr id="11" name="Picture 10" descr="DSC01492.JPG"/>
          <p:cNvPicPr>
            <a:picLocks noChangeAspect="1"/>
          </p:cNvPicPr>
          <p:nvPr/>
        </p:nvPicPr>
        <p:blipFill>
          <a:blip r:embed="rId3" cstate="print"/>
          <a:stretch>
            <a:fillRect/>
          </a:stretch>
        </p:blipFill>
        <p:spPr>
          <a:xfrm>
            <a:off x="1669288" y="609600"/>
            <a:ext cx="5722112" cy="4291584"/>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THE END!</a:t>
            </a:r>
            <a:endParaRPr lang="en-US" sz="7200" dirty="0"/>
          </a:p>
        </p:txBody>
      </p:sp>
      <p:sp>
        <p:nvSpPr>
          <p:cNvPr id="3" name="Subtitle 2"/>
          <p:cNvSpPr>
            <a:spLocks noGrp="1"/>
          </p:cNvSpPr>
          <p:nvPr>
            <p:ph type="subTitle" idx="1"/>
          </p:nvPr>
        </p:nvSpPr>
        <p:spPr>
          <a:xfrm>
            <a:off x="722376" y="3733800"/>
            <a:ext cx="7772400" cy="2286000"/>
          </a:xfrm>
        </p:spPr>
        <p:txBody>
          <a:bodyPr>
            <a:normAutofit fontScale="85000" lnSpcReduction="20000"/>
          </a:bodyPr>
          <a:lstStyle/>
          <a:p>
            <a:pPr algn="ctr"/>
            <a:r>
              <a:rPr lang="en-US" sz="3300" dirty="0" smtClean="0"/>
              <a:t>K4: Facilitation – The Secret to Successful Meetings</a:t>
            </a:r>
          </a:p>
          <a:p>
            <a:pPr algn="ctr"/>
            <a:endParaRPr lang="en-US" dirty="0" smtClean="0"/>
          </a:p>
          <a:p>
            <a:pPr algn="ctr"/>
            <a:r>
              <a:rPr lang="en-US" dirty="0" smtClean="0"/>
              <a:t>Carol A. Watson, Director of the Law Library</a:t>
            </a:r>
          </a:p>
          <a:p>
            <a:pPr algn="ctr"/>
            <a:r>
              <a:rPr lang="en-US" dirty="0" err="1" smtClean="0">
                <a:hlinkClick r:id="rId3"/>
              </a:rPr>
              <a:t>cwatson@uga.edu</a:t>
            </a:r>
            <a:endParaRPr lang="en-US" dirty="0" smtClean="0"/>
          </a:p>
          <a:p>
            <a:pPr algn="ctr"/>
            <a:endParaRPr lang="en-US" dirty="0" smtClean="0"/>
          </a:p>
          <a:p>
            <a:pPr algn="ctr"/>
            <a:r>
              <a:rPr lang="en-US" dirty="0" smtClean="0"/>
              <a:t>Wendy E. Moore, Acquisitions Librarian</a:t>
            </a:r>
          </a:p>
          <a:p>
            <a:pPr algn="ctr"/>
            <a:r>
              <a:rPr lang="en-US" dirty="0" err="1" smtClean="0">
                <a:hlinkClick r:id="rId4"/>
              </a:rPr>
              <a:t>wemoore@uga.edu</a:t>
            </a:r>
            <a:endParaRPr lang="en-US" dirty="0" smtClean="0"/>
          </a:p>
          <a:p>
            <a:r>
              <a:rPr lang="en-US" dirty="0" smtClean="0"/>
              <a:t> </a:t>
            </a:r>
            <a:endParaRPr lang="en-US" dirty="0"/>
          </a:p>
        </p:txBody>
      </p:sp>
      <p:pic>
        <p:nvPicPr>
          <p:cNvPr id="6146" name="Picture 2" descr="C:\Documents and Settings\moore\Local Settings\Temporary Internet Files\Content.IE5\WTZNZNJ4\MC900229925[1].wmf"/>
          <p:cNvPicPr>
            <a:picLocks noChangeAspect="1" noChangeArrowheads="1"/>
          </p:cNvPicPr>
          <p:nvPr/>
        </p:nvPicPr>
        <p:blipFill>
          <a:blip r:embed="rId5" cstate="print"/>
          <a:srcRect/>
          <a:stretch>
            <a:fillRect/>
          </a:stretch>
        </p:blipFill>
        <p:spPr bwMode="auto">
          <a:xfrm>
            <a:off x="414894" y="672846"/>
            <a:ext cx="3090306" cy="2603754"/>
          </a:xfrm>
          <a:prstGeom prst="rect">
            <a:avLst/>
          </a:prstGeom>
          <a:ln>
            <a:noFill/>
          </a:ln>
          <a:effectLst>
            <a:outerShdw blurRad="190500" algn="tl" rotWithShape="0">
              <a:srgbClr val="000000">
                <a:alpha val="70000"/>
              </a:srgbClr>
            </a:outerShdw>
          </a:effectLst>
        </p:spPr>
      </p:pic>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44" y="5495544"/>
            <a:ext cx="7304056" cy="676656"/>
          </a:xfrm>
        </p:spPr>
        <p:txBody>
          <a:bodyPr>
            <a:noAutofit/>
          </a:bodyPr>
          <a:lstStyle/>
          <a:p>
            <a:pPr algn="ctr"/>
            <a:r>
              <a:rPr lang="en-US" sz="5400" b="1" dirty="0" smtClean="0">
                <a:effectLst>
                  <a:outerShdw blurRad="38100" dist="38100" dir="2700000" algn="tl">
                    <a:srgbClr val="000000">
                      <a:alpha val="43137"/>
                    </a:srgbClr>
                  </a:outerShdw>
                </a:effectLst>
              </a:rPr>
              <a:t>FOUNDATION</a:t>
            </a:r>
            <a:endParaRPr lang="en-US" sz="5400" b="1" dirty="0">
              <a:effectLst>
                <a:outerShdw blurRad="38100" dist="38100" dir="2700000" algn="tl">
                  <a:srgbClr val="000000">
                    <a:alpha val="43137"/>
                  </a:srgbClr>
                </a:outerShdw>
              </a:effectLst>
            </a:endParaRPr>
          </a:p>
        </p:txBody>
      </p:sp>
      <p:pic>
        <p:nvPicPr>
          <p:cNvPr id="6" name="Picture 11" descr="C:\Documents and Settings\moore\Local Settings\Temporary Internet Files\Content.IE5\5JVJ1FJE\MC900056533[1].wmf"/>
          <p:cNvPicPr>
            <a:picLocks noChangeAspect="1" noChangeArrowheads="1"/>
          </p:cNvPicPr>
          <p:nvPr/>
        </p:nvPicPr>
        <p:blipFill>
          <a:blip r:embed="rId3" cstate="print"/>
          <a:srcRect/>
          <a:stretch>
            <a:fillRect/>
          </a:stretch>
        </p:blipFill>
        <p:spPr bwMode="auto">
          <a:xfrm>
            <a:off x="2971800" y="498424"/>
            <a:ext cx="4149776" cy="4149776"/>
          </a:xfrm>
          <a:prstGeom prst="rect">
            <a:avLst/>
          </a:prstGeom>
          <a:ln>
            <a:noFill/>
          </a:ln>
          <a:effectLst>
            <a:outerShdw blurRad="190500" algn="tl" rotWithShape="0">
              <a:srgbClr val="000000">
                <a:alpha val="70000"/>
              </a:srgbClr>
            </a:outerShdw>
          </a:effectLst>
        </p:spPr>
      </p:pic>
      <p:pic>
        <p:nvPicPr>
          <p:cNvPr id="4" name="Picture 12" descr="C:\Documents and Settings\moore\Local Settings\Temporary Internet Files\Content.IE5\VSFKRL6P\MC900078747[1].wmf"/>
          <p:cNvPicPr>
            <a:picLocks noChangeAspect="1" noChangeArrowheads="1"/>
          </p:cNvPicPr>
          <p:nvPr/>
        </p:nvPicPr>
        <p:blipFill>
          <a:blip r:embed="rId4" cstate="print"/>
          <a:srcRect/>
          <a:stretch>
            <a:fillRect/>
          </a:stretch>
        </p:blipFill>
        <p:spPr bwMode="auto">
          <a:xfrm rot="21427011">
            <a:off x="7089227" y="609600"/>
            <a:ext cx="1449546" cy="5922328"/>
          </a:xfrm>
          <a:prstGeom prst="rect">
            <a:avLst/>
          </a:prstGeom>
          <a:noFill/>
        </p:spPr>
      </p:pic>
      <p:pic>
        <p:nvPicPr>
          <p:cNvPr id="7" name="Picture 14" descr="C:\Documents and Settings\moore\Local Settings\Temporary Internet Files\Content.IE5\NICG37SM\MP900178062[1].jpg"/>
          <p:cNvPicPr>
            <a:picLocks noChangeAspect="1" noChangeArrowheads="1"/>
          </p:cNvPicPr>
          <p:nvPr/>
        </p:nvPicPr>
        <p:blipFill>
          <a:blip r:embed="rId5" cstate="print"/>
          <a:srcRect/>
          <a:stretch>
            <a:fillRect/>
          </a:stretch>
        </p:blipFill>
        <p:spPr bwMode="auto">
          <a:xfrm>
            <a:off x="685800" y="685800"/>
            <a:ext cx="1905000" cy="2857500"/>
          </a:xfrm>
          <a:prstGeom prst="rect">
            <a:avLst/>
          </a:prstGeom>
          <a:ln>
            <a:noFill/>
          </a:ln>
          <a:effectLst>
            <a:outerShdw blurRad="190500" algn="tl" rotWithShape="0">
              <a:srgbClr val="000000">
                <a:alpha val="70000"/>
              </a:srgbClr>
            </a:outerShdw>
          </a:effectLst>
        </p:spPr>
      </p:pic>
      <p:pic>
        <p:nvPicPr>
          <p:cNvPr id="5" name="Picture 16" descr="C:\Documents and Settings\moore\Local Settings\Temporary Internet Files\Content.IE5\XSA82TC7\MC900150022[1].wmf"/>
          <p:cNvPicPr>
            <a:picLocks noChangeAspect="1" noChangeArrowheads="1"/>
          </p:cNvPicPr>
          <p:nvPr/>
        </p:nvPicPr>
        <p:blipFill>
          <a:blip r:embed="rId6" cstate="print"/>
          <a:srcRect/>
          <a:stretch>
            <a:fillRect/>
          </a:stretch>
        </p:blipFill>
        <p:spPr bwMode="auto">
          <a:xfrm>
            <a:off x="987869" y="3352045"/>
            <a:ext cx="2441131" cy="1829555"/>
          </a:xfrm>
          <a:prstGeom prst="rect">
            <a:avLst/>
          </a:prstGeom>
          <a:ln>
            <a:noFill/>
          </a:ln>
          <a:effectLst>
            <a:outerShdw blurRad="190500" algn="tl" rotWithShape="0">
              <a:srgbClr val="000000">
                <a:alpha val="70000"/>
              </a:srgbClr>
            </a:outerShdw>
          </a:effectLst>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029200"/>
            <a:ext cx="8183880" cy="1051560"/>
          </a:xfrm>
        </p:spPr>
        <p:txBody>
          <a:bodyPr>
            <a:noAutofit/>
          </a:bodyPr>
          <a:lstStyle/>
          <a:p>
            <a:r>
              <a:rPr lang="en-US" sz="7200" dirty="0" smtClean="0"/>
              <a:t>Agendas</a:t>
            </a:r>
            <a:endParaRPr lang="en-US" sz="7200" dirty="0"/>
          </a:p>
        </p:txBody>
      </p:sp>
      <p:pic>
        <p:nvPicPr>
          <p:cNvPr id="3074" name="Picture 2"/>
          <p:cNvPicPr>
            <a:picLocks noChangeAspect="1" noChangeArrowheads="1"/>
          </p:cNvPicPr>
          <p:nvPr/>
        </p:nvPicPr>
        <p:blipFill>
          <a:blip r:embed="rId3" cstate="print"/>
          <a:srcRect l="11719" t="33333" r="16406" b="14583"/>
          <a:stretch>
            <a:fillRect/>
          </a:stretch>
        </p:blipFill>
        <p:spPr bwMode="auto">
          <a:xfrm>
            <a:off x="685800" y="609599"/>
            <a:ext cx="7799832" cy="4239039"/>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20313" t="49405" r="24219" b="8333"/>
          <a:stretch>
            <a:fillRect/>
          </a:stretch>
        </p:blipFill>
        <p:spPr bwMode="auto">
          <a:xfrm>
            <a:off x="304800" y="413657"/>
            <a:ext cx="8458200" cy="4833257"/>
          </a:xfrm>
          <a:prstGeom prst="rect">
            <a:avLst/>
          </a:prstGeom>
          <a:noFill/>
          <a:ln w="9525">
            <a:noFill/>
            <a:miter lim="800000"/>
            <a:headEnd/>
            <a:tailEnd/>
          </a:ln>
        </p:spPr>
      </p:pic>
      <p:sp>
        <p:nvSpPr>
          <p:cNvPr id="5" name="Rectangle 4"/>
          <p:cNvSpPr/>
          <p:nvPr/>
        </p:nvSpPr>
        <p:spPr>
          <a:xfrm>
            <a:off x="304800" y="5257800"/>
            <a:ext cx="8475397" cy="1107996"/>
          </a:xfrm>
          <a:prstGeom prst="rect">
            <a:avLst/>
          </a:prstGeom>
        </p:spPr>
        <p:txBody>
          <a:bodyPr wrap="square">
            <a:spAutoFit/>
          </a:bodyPr>
          <a:lstStyle/>
          <a:p>
            <a:r>
              <a:rPr lang="en-US" sz="6600" b="1" dirty="0" smtClean="0">
                <a:solidFill>
                  <a:schemeClr val="accent1"/>
                </a:solidFill>
                <a:effectLst>
                  <a:outerShdw blurRad="38100" dist="38100" dir="2700000" algn="tl">
                    <a:srgbClr val="000000">
                      <a:alpha val="43137"/>
                    </a:srgbClr>
                  </a:outerShdw>
                </a:effectLst>
                <a:latin typeface="+mj-lt"/>
              </a:rPr>
              <a:t>Agenda Template</a:t>
            </a:r>
            <a:endParaRPr lang="en-US" sz="6600" b="1" dirty="0">
              <a:solidFill>
                <a:schemeClr val="accent1"/>
              </a:solidFill>
              <a:effectLst>
                <a:outerShdw blurRad="38100" dist="38100" dir="2700000" algn="tl">
                  <a:srgbClr val="000000">
                    <a:alpha val="43137"/>
                  </a:srgbClr>
                </a:outerShdw>
              </a:effectLst>
              <a:latin typeface="+mj-lt"/>
            </a:endParaRPr>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8594" t="29827" r="10156" b="15713"/>
          <a:stretch>
            <a:fillRect/>
          </a:stretch>
        </p:blipFill>
        <p:spPr bwMode="auto">
          <a:xfrm>
            <a:off x="762000" y="381000"/>
            <a:ext cx="7620000" cy="5133401"/>
          </a:xfrm>
          <a:prstGeom prst="rect">
            <a:avLst/>
          </a:prstGeom>
          <a:noFill/>
          <a:ln w="9525">
            <a:noFill/>
            <a:miter lim="800000"/>
            <a:headEnd/>
            <a:tailEnd/>
          </a:ln>
        </p:spPr>
      </p:pic>
      <p:sp>
        <p:nvSpPr>
          <p:cNvPr id="3" name="Rectangle 2"/>
          <p:cNvSpPr/>
          <p:nvPr/>
        </p:nvSpPr>
        <p:spPr>
          <a:xfrm>
            <a:off x="838200" y="5562600"/>
            <a:ext cx="8077200" cy="1015663"/>
          </a:xfrm>
          <a:prstGeom prst="rect">
            <a:avLst/>
          </a:prstGeom>
        </p:spPr>
        <p:txBody>
          <a:bodyPr wrap="square">
            <a:spAutoFit/>
          </a:bodyPr>
          <a:lstStyle/>
          <a:p>
            <a:r>
              <a:rPr lang="en-US" sz="6000" b="1" dirty="0" smtClean="0">
                <a:solidFill>
                  <a:schemeClr val="accent1"/>
                </a:solidFill>
                <a:effectLst>
                  <a:outerShdw blurRad="38100" dist="38100" dir="2700000" algn="tl">
                    <a:srgbClr val="000000">
                      <a:alpha val="43137"/>
                    </a:srgbClr>
                  </a:outerShdw>
                </a:effectLst>
                <a:latin typeface="+mj-lt"/>
              </a:rPr>
              <a:t>Use Action Verbs</a:t>
            </a:r>
            <a:endParaRPr lang="en-US" sz="6000" b="1" dirty="0">
              <a:solidFill>
                <a:schemeClr val="accent1"/>
              </a:solidFill>
              <a:effectLst>
                <a:outerShdw blurRad="38100" dist="38100" dir="2700000" algn="tl">
                  <a:srgbClr val="000000">
                    <a:alpha val="43137"/>
                  </a:srgbClr>
                </a:outerShdw>
              </a:effectLst>
              <a:latin typeface="+mj-lt"/>
            </a:endParaRPr>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304799"/>
          <a:ext cx="8610600" cy="4907280"/>
        </p:xfrm>
        <a:graphic>
          <a:graphicData uri="http://schemas.openxmlformats.org/drawingml/2006/table">
            <a:tbl>
              <a:tblPr firstRow="1" bandRow="1">
                <a:tableStyleId>{5C22544A-7EE6-4342-B048-85BDC9FD1C3A}</a:tableStyleId>
              </a:tblPr>
              <a:tblGrid>
                <a:gridCol w="4305300"/>
                <a:gridCol w="4305300"/>
              </a:tblGrid>
              <a:tr h="556853">
                <a:tc>
                  <a:txBody>
                    <a:bodyPr/>
                    <a:lstStyle/>
                    <a:p>
                      <a:r>
                        <a:rPr lang="en-US" b="1" dirty="0" smtClean="0"/>
                        <a:t>Poor</a:t>
                      </a:r>
                      <a:endParaRPr lang="en-US" b="1" dirty="0"/>
                    </a:p>
                  </a:txBody>
                  <a:tcPr/>
                </a:tc>
                <a:tc>
                  <a:txBody>
                    <a:bodyPr/>
                    <a:lstStyle/>
                    <a:p>
                      <a:r>
                        <a:rPr lang="en-US" b="1" dirty="0" smtClean="0"/>
                        <a:t>Better</a:t>
                      </a:r>
                      <a:endParaRPr lang="en-US" b="1" dirty="0"/>
                    </a:p>
                  </a:txBody>
                  <a:tcPr/>
                </a:tc>
              </a:tr>
              <a:tr h="1373062">
                <a:tc>
                  <a:txBody>
                    <a:bodyPr/>
                    <a:lstStyle/>
                    <a:p>
                      <a:r>
                        <a:rPr kumimoji="0" lang="en-US" sz="2400" b="0" kern="1200" dirty="0" err="1" smtClean="0">
                          <a:solidFill>
                            <a:schemeClr val="dk1"/>
                          </a:solidFill>
                          <a:latin typeface="+mn-lt"/>
                          <a:ea typeface="+mn-ea"/>
                          <a:cs typeface="+mn-cs"/>
                        </a:rPr>
                        <a:t>Sohn</a:t>
                      </a:r>
                      <a:r>
                        <a:rPr kumimoji="0" lang="en-US" sz="2400" b="0" kern="1200" dirty="0" smtClean="0">
                          <a:solidFill>
                            <a:schemeClr val="dk1"/>
                          </a:solidFill>
                          <a:latin typeface="+mn-lt"/>
                          <a:ea typeface="+mn-ea"/>
                          <a:cs typeface="+mn-cs"/>
                        </a:rPr>
                        <a:t> Library Usage</a:t>
                      </a:r>
                      <a:endParaRPr lang="en-US" sz="2400" b="0" dirty="0"/>
                    </a:p>
                  </a:txBody>
                  <a:tcPr/>
                </a:tc>
                <a:tc>
                  <a:txBody>
                    <a:bodyPr/>
                    <a:lstStyle/>
                    <a:p>
                      <a:r>
                        <a:rPr kumimoji="0" lang="en-US" sz="2400" b="0" kern="1200" dirty="0" smtClean="0">
                          <a:solidFill>
                            <a:schemeClr val="dk1"/>
                          </a:solidFill>
                          <a:latin typeface="+mn-lt"/>
                          <a:ea typeface="+mn-ea"/>
                          <a:cs typeface="+mn-cs"/>
                        </a:rPr>
                        <a:t>Review and approve a </a:t>
                      </a:r>
                      <a:r>
                        <a:rPr kumimoji="0" lang="en-US" sz="2400" b="0" kern="1200" dirty="0" err="1" smtClean="0">
                          <a:solidFill>
                            <a:schemeClr val="dk1"/>
                          </a:solidFill>
                          <a:latin typeface="+mn-lt"/>
                          <a:ea typeface="+mn-ea"/>
                          <a:cs typeface="+mn-cs"/>
                        </a:rPr>
                        <a:t>Sohn</a:t>
                      </a:r>
                      <a:r>
                        <a:rPr kumimoji="0" lang="en-US" sz="2400" b="0" kern="1200" dirty="0" smtClean="0">
                          <a:solidFill>
                            <a:schemeClr val="dk1"/>
                          </a:solidFill>
                          <a:latin typeface="+mn-lt"/>
                          <a:ea typeface="+mn-ea"/>
                          <a:cs typeface="+mn-cs"/>
                        </a:rPr>
                        <a:t> Library Usage Policy</a:t>
                      </a:r>
                      <a:endParaRPr lang="en-US" sz="2400" b="0" dirty="0"/>
                    </a:p>
                  </a:txBody>
                  <a:tcPr/>
                </a:tc>
              </a:tr>
              <a:tr h="1373062">
                <a:tc>
                  <a:txBody>
                    <a:bodyPr/>
                    <a:lstStyle/>
                    <a:p>
                      <a:r>
                        <a:rPr kumimoji="0" lang="en-US" sz="2400" b="0" kern="1200" dirty="0" smtClean="0">
                          <a:solidFill>
                            <a:schemeClr val="dk1"/>
                          </a:solidFill>
                          <a:latin typeface="+mn-lt"/>
                          <a:ea typeface="+mn-ea"/>
                          <a:cs typeface="+mn-cs"/>
                        </a:rPr>
                        <a:t>Retreat Planning</a:t>
                      </a:r>
                      <a:endParaRPr lang="en-US" sz="2400" b="0" dirty="0"/>
                    </a:p>
                  </a:txBody>
                  <a:tcPr/>
                </a:tc>
                <a:tc>
                  <a:txBody>
                    <a:bodyPr/>
                    <a:lstStyle/>
                    <a:p>
                      <a:r>
                        <a:rPr kumimoji="0" lang="en-US" sz="2400" b="0" kern="1200" dirty="0" smtClean="0">
                          <a:solidFill>
                            <a:schemeClr val="dk1"/>
                          </a:solidFill>
                          <a:latin typeface="+mn-lt"/>
                          <a:ea typeface="+mn-ea"/>
                          <a:cs typeface="+mn-cs"/>
                        </a:rPr>
                        <a:t>Schedule date for retreat and brainstorm discussion topics</a:t>
                      </a:r>
                    </a:p>
                  </a:txBody>
                  <a:tcPr/>
                </a:tc>
              </a:tr>
              <a:tr h="1604303">
                <a:tc>
                  <a:txBody>
                    <a:bodyPr/>
                    <a:lstStyle/>
                    <a:p>
                      <a:r>
                        <a:rPr kumimoji="0" lang="en-US" sz="2400" kern="1200" dirty="0" smtClean="0">
                          <a:solidFill>
                            <a:schemeClr val="dk1"/>
                          </a:solidFill>
                          <a:latin typeface="+mn-lt"/>
                          <a:ea typeface="+mn-ea"/>
                          <a:cs typeface="+mn-cs"/>
                        </a:rPr>
                        <a:t>Serials Solutions Update</a:t>
                      </a:r>
                      <a:endParaRPr lang="en-US" sz="2400" b="0" dirty="0"/>
                    </a:p>
                  </a:txBody>
                  <a:tcPr/>
                </a:tc>
                <a:tc>
                  <a:txBody>
                    <a:bodyPr/>
                    <a:lstStyle/>
                    <a:p>
                      <a:r>
                        <a:rPr kumimoji="0" lang="en-US" sz="2400" kern="1200" dirty="0" smtClean="0">
                          <a:solidFill>
                            <a:schemeClr val="dk1"/>
                          </a:solidFill>
                          <a:latin typeface="+mn-lt"/>
                          <a:ea typeface="+mn-ea"/>
                          <a:cs typeface="+mn-cs"/>
                        </a:rPr>
                        <a:t>Share status of Serials Solutions implementation and give a description of how it will look in GAVEL</a:t>
                      </a:r>
                      <a:endParaRPr kumimoji="0" lang="en-US" sz="2400" b="0" kern="1200" dirty="0" smtClean="0">
                        <a:solidFill>
                          <a:schemeClr val="dk1"/>
                        </a:solidFill>
                        <a:latin typeface="+mn-lt"/>
                        <a:ea typeface="+mn-ea"/>
                        <a:cs typeface="+mn-cs"/>
                      </a:endParaRPr>
                    </a:p>
                  </a:txBody>
                  <a:tcPr/>
                </a:tc>
              </a:tr>
            </a:tbl>
          </a:graphicData>
        </a:graphic>
      </p:graphicFrame>
      <p:sp>
        <p:nvSpPr>
          <p:cNvPr id="4" name="Rectangle 3"/>
          <p:cNvSpPr/>
          <p:nvPr/>
        </p:nvSpPr>
        <p:spPr>
          <a:xfrm>
            <a:off x="533400" y="5410200"/>
            <a:ext cx="8257389" cy="923330"/>
          </a:xfrm>
          <a:prstGeom prst="rect">
            <a:avLst/>
          </a:prstGeom>
        </p:spPr>
        <p:txBody>
          <a:bodyPr wrap="none">
            <a:spAutoFit/>
          </a:bodyPr>
          <a:lstStyle/>
          <a:p>
            <a:r>
              <a:rPr lang="en-US" sz="5400" b="1" dirty="0" smtClean="0">
                <a:solidFill>
                  <a:schemeClr val="accent1"/>
                </a:solidFill>
                <a:effectLst>
                  <a:outerShdw blurRad="38100" dist="38100" dir="2700000" algn="tl">
                    <a:srgbClr val="000000">
                      <a:alpha val="43137"/>
                    </a:srgbClr>
                  </a:outerShdw>
                </a:effectLst>
                <a:latin typeface="+mj-lt"/>
              </a:rPr>
              <a:t>Anticipate Outcomes</a:t>
            </a:r>
            <a:endParaRPr lang="en-US" sz="5400" b="1" dirty="0">
              <a:solidFill>
                <a:schemeClr val="accent1"/>
              </a:solidFill>
              <a:effectLst>
                <a:outerShdw blurRad="38100" dist="38100" dir="2700000" algn="tl">
                  <a:srgbClr val="000000">
                    <a:alpha val="43137"/>
                  </a:srgbClr>
                </a:outerShdw>
              </a:effectLst>
              <a:latin typeface="+mj-lt"/>
            </a:endParaRPr>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044440"/>
            <a:ext cx="8183880" cy="1051560"/>
          </a:xfrm>
        </p:spPr>
        <p:txBody>
          <a:bodyPr>
            <a:noAutofit/>
          </a:bodyPr>
          <a:lstStyle/>
          <a:p>
            <a:r>
              <a:rPr lang="en-US" sz="7200" dirty="0" smtClean="0"/>
              <a:t>Ground Rules</a:t>
            </a:r>
            <a:endParaRPr lang="en-US" sz="7200" dirty="0"/>
          </a:p>
        </p:txBody>
      </p:sp>
      <p:pic>
        <p:nvPicPr>
          <p:cNvPr id="1026" name="Picture 2"/>
          <p:cNvPicPr>
            <a:picLocks noChangeAspect="1" noChangeArrowheads="1"/>
          </p:cNvPicPr>
          <p:nvPr/>
        </p:nvPicPr>
        <p:blipFill>
          <a:blip r:embed="rId3" cstate="print"/>
          <a:srcRect l="14062" t="18750" r="14844" b="6250"/>
          <a:stretch>
            <a:fillRect/>
          </a:stretch>
        </p:blipFill>
        <p:spPr bwMode="auto">
          <a:xfrm>
            <a:off x="1752600" y="454152"/>
            <a:ext cx="5686064" cy="4498848"/>
          </a:xfrm>
          <a:prstGeom prst="rect">
            <a:avLst/>
          </a:prstGeom>
          <a:ln>
            <a:noFill/>
          </a:ln>
          <a:effectLst>
            <a:outerShdw blurRad="190500" algn="tl" rotWithShape="0">
              <a:srgbClr val="000000">
                <a:alpha val="70000"/>
              </a:srgbClr>
            </a:outerShdw>
          </a:effectLst>
        </p:spPr>
      </p:pic>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728</TotalTime>
  <Words>2322</Words>
  <Application>Microsoft Office PowerPoint</Application>
  <PresentationFormat>On-screen Show (4:3)</PresentationFormat>
  <Paragraphs>203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Aspect</vt:lpstr>
      <vt:lpstr>K4: FACILITATION</vt:lpstr>
      <vt:lpstr>Slide 2</vt:lpstr>
      <vt:lpstr>Facilitating = Guiding</vt:lpstr>
      <vt:lpstr>FOUNDATION</vt:lpstr>
      <vt:lpstr>Agendas</vt:lpstr>
      <vt:lpstr>Slide 6</vt:lpstr>
      <vt:lpstr>Slide 7</vt:lpstr>
      <vt:lpstr>Slide 8</vt:lpstr>
      <vt:lpstr>Ground Rules</vt:lpstr>
      <vt:lpstr>Slide 10</vt:lpstr>
      <vt:lpstr>Slide 11</vt:lpstr>
      <vt:lpstr>Meeting Spaces</vt:lpstr>
      <vt:lpstr>FACILITATION TECHNIQUES</vt:lpstr>
      <vt:lpstr>Know what needs to happen at the meeting!</vt:lpstr>
      <vt:lpstr>Keep the discussion  focused and moving forward!</vt:lpstr>
      <vt:lpstr>Summarize and Bridge</vt:lpstr>
      <vt:lpstr>Mirroring</vt:lpstr>
      <vt:lpstr>Engage attendees!</vt:lpstr>
      <vt:lpstr>Agree and Assign!</vt:lpstr>
      <vt:lpstr>FLY IN THE  OINTMENT</vt:lpstr>
      <vt:lpstr>When good discussions go bad…</vt:lpstr>
      <vt:lpstr>Too many fires  to put out</vt:lpstr>
      <vt:lpstr>R-E-S-P-E-C-T</vt:lpstr>
      <vt:lpstr>FINISHING TOUCHES</vt:lpstr>
      <vt:lpstr>Plan Future Agenda Items</vt:lpstr>
      <vt:lpstr>Schedule!</vt:lpstr>
      <vt:lpstr>Share the Written Minutes!</vt:lpstr>
      <vt:lpstr>Get Feedback!</vt:lpstr>
      <vt:lpstr>FOUR F’s of FACILITATION</vt:lpstr>
      <vt:lpstr>THE END!</vt:lpstr>
    </vt:vector>
  </TitlesOfParts>
  <Company>uga law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uga</dc:creator>
  <cp:lastModifiedBy>uga</cp:lastModifiedBy>
  <cp:revision>87</cp:revision>
  <dcterms:created xsi:type="dcterms:W3CDTF">2010-06-18T17:48:33Z</dcterms:created>
  <dcterms:modified xsi:type="dcterms:W3CDTF">2010-07-08T16:10:42Z</dcterms:modified>
</cp:coreProperties>
</file>