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0"/>
  </p:notesMasterIdLst>
  <p:sldIdLst>
    <p:sldId id="256" r:id="rId2"/>
    <p:sldId id="257" r:id="rId3"/>
    <p:sldId id="274" r:id="rId4"/>
    <p:sldId id="258" r:id="rId5"/>
    <p:sldId id="262" r:id="rId6"/>
    <p:sldId id="259" r:id="rId7"/>
    <p:sldId id="263" r:id="rId8"/>
    <p:sldId id="260" r:id="rId9"/>
    <p:sldId id="261" r:id="rId10"/>
    <p:sldId id="264" r:id="rId11"/>
    <p:sldId id="265"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119" autoAdjust="0"/>
  </p:normalViewPr>
  <p:slideViewPr>
    <p:cSldViewPr>
      <p:cViewPr varScale="1">
        <p:scale>
          <a:sx n="71" d="100"/>
          <a:sy n="71" d="100"/>
        </p:scale>
        <p:origin x="214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8BEA6E-8CF0-45C1-84E4-ABEC3B8F251F}" type="doc">
      <dgm:prSet loTypeId="urn:microsoft.com/office/officeart/2005/8/layout/hProcess3" loCatId="process" qsTypeId="urn:microsoft.com/office/officeart/2005/8/quickstyle/simple1" qsCatId="simple" csTypeId="urn:microsoft.com/office/officeart/2005/8/colors/accent1_2" csCatId="accent1" phldr="1"/>
      <dgm:spPr/>
    </dgm:pt>
    <dgm:pt modelId="{BA7357F8-D12D-449B-9520-F3C1C47C9A76}">
      <dgm:prSet phldrT="[Text]"/>
      <dgm:spPr/>
      <dgm:t>
        <a:bodyPr/>
        <a:lstStyle/>
        <a:p>
          <a:r>
            <a:rPr lang="en-US" dirty="0" smtClean="0"/>
            <a:t>Transformation</a:t>
          </a:r>
          <a:endParaRPr lang="en-US" dirty="0"/>
        </a:p>
      </dgm:t>
    </dgm:pt>
    <dgm:pt modelId="{9F0B4A70-0334-41D5-B8A8-E4DE49C57DF5}" type="parTrans" cxnId="{CE3C8563-8888-4690-89CF-105DE1B13046}">
      <dgm:prSet/>
      <dgm:spPr/>
      <dgm:t>
        <a:bodyPr/>
        <a:lstStyle/>
        <a:p>
          <a:endParaRPr lang="en-US"/>
        </a:p>
      </dgm:t>
    </dgm:pt>
    <dgm:pt modelId="{88DA5417-8C77-4ED6-9711-040D3CEF4B4F}" type="sibTrans" cxnId="{CE3C8563-8888-4690-89CF-105DE1B13046}">
      <dgm:prSet/>
      <dgm:spPr/>
      <dgm:t>
        <a:bodyPr/>
        <a:lstStyle/>
        <a:p>
          <a:endParaRPr lang="en-US"/>
        </a:p>
      </dgm:t>
    </dgm:pt>
    <dgm:pt modelId="{4FA163CF-F282-47CB-BCDE-5378F48008D8}" type="pres">
      <dgm:prSet presAssocID="{148BEA6E-8CF0-45C1-84E4-ABEC3B8F251F}" presName="Name0" presStyleCnt="0">
        <dgm:presLayoutVars>
          <dgm:dir/>
          <dgm:animLvl val="lvl"/>
          <dgm:resizeHandles val="exact"/>
        </dgm:presLayoutVars>
      </dgm:prSet>
      <dgm:spPr/>
    </dgm:pt>
    <dgm:pt modelId="{CFBE608B-73F1-4CE8-8DE5-7442D4347FE3}" type="pres">
      <dgm:prSet presAssocID="{148BEA6E-8CF0-45C1-84E4-ABEC3B8F251F}" presName="dummy" presStyleCnt="0"/>
      <dgm:spPr/>
    </dgm:pt>
    <dgm:pt modelId="{52EEBF6B-C207-4037-B29F-735127FD6BD1}" type="pres">
      <dgm:prSet presAssocID="{148BEA6E-8CF0-45C1-84E4-ABEC3B8F251F}" presName="linH" presStyleCnt="0"/>
      <dgm:spPr/>
    </dgm:pt>
    <dgm:pt modelId="{FE37AE58-E3BE-42E7-B399-5FB225454C48}" type="pres">
      <dgm:prSet presAssocID="{148BEA6E-8CF0-45C1-84E4-ABEC3B8F251F}" presName="padding1" presStyleCnt="0"/>
      <dgm:spPr/>
    </dgm:pt>
    <dgm:pt modelId="{B22BC964-4693-42E4-BE2F-5984F1001432}" type="pres">
      <dgm:prSet presAssocID="{BA7357F8-D12D-449B-9520-F3C1C47C9A76}" presName="linV" presStyleCnt="0"/>
      <dgm:spPr/>
    </dgm:pt>
    <dgm:pt modelId="{B5CB39ED-960F-4A11-903D-E05DE837776F}" type="pres">
      <dgm:prSet presAssocID="{BA7357F8-D12D-449B-9520-F3C1C47C9A76}" presName="spVertical1" presStyleCnt="0"/>
      <dgm:spPr/>
    </dgm:pt>
    <dgm:pt modelId="{B1DABF20-81E5-449A-835F-97A1FD69CC0E}" type="pres">
      <dgm:prSet presAssocID="{BA7357F8-D12D-449B-9520-F3C1C47C9A76}" presName="parTx" presStyleLbl="revTx" presStyleIdx="0" presStyleCnt="1">
        <dgm:presLayoutVars>
          <dgm:chMax val="0"/>
          <dgm:chPref val="0"/>
          <dgm:bulletEnabled val="1"/>
        </dgm:presLayoutVars>
      </dgm:prSet>
      <dgm:spPr/>
      <dgm:t>
        <a:bodyPr/>
        <a:lstStyle/>
        <a:p>
          <a:endParaRPr lang="en-US"/>
        </a:p>
      </dgm:t>
    </dgm:pt>
    <dgm:pt modelId="{36527628-FBA3-407A-9237-8BE9433131C0}" type="pres">
      <dgm:prSet presAssocID="{BA7357F8-D12D-449B-9520-F3C1C47C9A76}" presName="spVertical2" presStyleCnt="0"/>
      <dgm:spPr/>
    </dgm:pt>
    <dgm:pt modelId="{993FD6DD-BA6C-4575-938F-C94F67052812}" type="pres">
      <dgm:prSet presAssocID="{BA7357F8-D12D-449B-9520-F3C1C47C9A76}" presName="spVertical3" presStyleCnt="0"/>
      <dgm:spPr/>
    </dgm:pt>
    <dgm:pt modelId="{F374929F-30FB-4348-9B06-DD8D28A666EC}" type="pres">
      <dgm:prSet presAssocID="{148BEA6E-8CF0-45C1-84E4-ABEC3B8F251F}" presName="padding2" presStyleCnt="0"/>
      <dgm:spPr/>
    </dgm:pt>
    <dgm:pt modelId="{631E7236-F65A-44AF-93B1-F4D0D49C9603}" type="pres">
      <dgm:prSet presAssocID="{148BEA6E-8CF0-45C1-84E4-ABEC3B8F251F}" presName="negArrow" presStyleCnt="0"/>
      <dgm:spPr/>
    </dgm:pt>
    <dgm:pt modelId="{8CD414B2-1554-42CD-AA5E-8D1015A2A1BF}" type="pres">
      <dgm:prSet presAssocID="{148BEA6E-8CF0-45C1-84E4-ABEC3B8F251F}" presName="backgroundArrow" presStyleLbl="node1" presStyleIdx="0" presStyleCnt="1" custLinFactNeighborX="25000" custLinFactNeighborY="9295"/>
      <dgm:spPr/>
    </dgm:pt>
  </dgm:ptLst>
  <dgm:cxnLst>
    <dgm:cxn modelId="{16590283-E82E-4BD3-847D-E62ABEC5525C}" type="presOf" srcId="{148BEA6E-8CF0-45C1-84E4-ABEC3B8F251F}" destId="{4FA163CF-F282-47CB-BCDE-5378F48008D8}" srcOrd="0" destOrd="0" presId="urn:microsoft.com/office/officeart/2005/8/layout/hProcess3"/>
    <dgm:cxn modelId="{CE3C8563-8888-4690-89CF-105DE1B13046}" srcId="{148BEA6E-8CF0-45C1-84E4-ABEC3B8F251F}" destId="{BA7357F8-D12D-449B-9520-F3C1C47C9A76}" srcOrd="0" destOrd="0" parTransId="{9F0B4A70-0334-41D5-B8A8-E4DE49C57DF5}" sibTransId="{88DA5417-8C77-4ED6-9711-040D3CEF4B4F}"/>
    <dgm:cxn modelId="{F07CC1A6-7956-48A4-AC75-6491F0ACE5AB}" type="presOf" srcId="{BA7357F8-D12D-449B-9520-F3C1C47C9A76}" destId="{B1DABF20-81E5-449A-835F-97A1FD69CC0E}" srcOrd="0" destOrd="0" presId="urn:microsoft.com/office/officeart/2005/8/layout/hProcess3"/>
    <dgm:cxn modelId="{AAAB9BD5-9F79-4811-B079-BAF81EF7B150}" type="presParOf" srcId="{4FA163CF-F282-47CB-BCDE-5378F48008D8}" destId="{CFBE608B-73F1-4CE8-8DE5-7442D4347FE3}" srcOrd="0" destOrd="0" presId="urn:microsoft.com/office/officeart/2005/8/layout/hProcess3"/>
    <dgm:cxn modelId="{79937D97-C71F-42C9-A42B-1CF77EFF7882}" type="presParOf" srcId="{4FA163CF-F282-47CB-BCDE-5378F48008D8}" destId="{52EEBF6B-C207-4037-B29F-735127FD6BD1}" srcOrd="1" destOrd="0" presId="urn:microsoft.com/office/officeart/2005/8/layout/hProcess3"/>
    <dgm:cxn modelId="{1AEFD2C9-2067-4050-9EAE-7F1B6E8E76A0}" type="presParOf" srcId="{52EEBF6B-C207-4037-B29F-735127FD6BD1}" destId="{FE37AE58-E3BE-42E7-B399-5FB225454C48}" srcOrd="0" destOrd="0" presId="urn:microsoft.com/office/officeart/2005/8/layout/hProcess3"/>
    <dgm:cxn modelId="{EDB415A6-55DD-49A4-BB1C-05E818F1E221}" type="presParOf" srcId="{52EEBF6B-C207-4037-B29F-735127FD6BD1}" destId="{B22BC964-4693-42E4-BE2F-5984F1001432}" srcOrd="1" destOrd="0" presId="urn:microsoft.com/office/officeart/2005/8/layout/hProcess3"/>
    <dgm:cxn modelId="{D445B8FA-BFCC-4561-AC86-2B7336538FC5}" type="presParOf" srcId="{B22BC964-4693-42E4-BE2F-5984F1001432}" destId="{B5CB39ED-960F-4A11-903D-E05DE837776F}" srcOrd="0" destOrd="0" presId="urn:microsoft.com/office/officeart/2005/8/layout/hProcess3"/>
    <dgm:cxn modelId="{705AF3D9-92AC-478A-B037-59D3F2CE5A2D}" type="presParOf" srcId="{B22BC964-4693-42E4-BE2F-5984F1001432}" destId="{B1DABF20-81E5-449A-835F-97A1FD69CC0E}" srcOrd="1" destOrd="0" presId="urn:microsoft.com/office/officeart/2005/8/layout/hProcess3"/>
    <dgm:cxn modelId="{475A4979-9013-41A2-ACF7-A85F3FF5BAAE}" type="presParOf" srcId="{B22BC964-4693-42E4-BE2F-5984F1001432}" destId="{36527628-FBA3-407A-9237-8BE9433131C0}" srcOrd="2" destOrd="0" presId="urn:microsoft.com/office/officeart/2005/8/layout/hProcess3"/>
    <dgm:cxn modelId="{45709EBA-3402-425B-9545-434D15D95AFA}" type="presParOf" srcId="{B22BC964-4693-42E4-BE2F-5984F1001432}" destId="{993FD6DD-BA6C-4575-938F-C94F67052812}" srcOrd="3" destOrd="0" presId="urn:microsoft.com/office/officeart/2005/8/layout/hProcess3"/>
    <dgm:cxn modelId="{E647D026-2A75-43D2-9CDF-ECCB9896D48E}" type="presParOf" srcId="{52EEBF6B-C207-4037-B29F-735127FD6BD1}" destId="{F374929F-30FB-4348-9B06-DD8D28A666EC}" srcOrd="2" destOrd="0" presId="urn:microsoft.com/office/officeart/2005/8/layout/hProcess3"/>
    <dgm:cxn modelId="{CEFA753D-30E5-4AD1-A5CF-E8C9D6AE35A4}" type="presParOf" srcId="{52EEBF6B-C207-4037-B29F-735127FD6BD1}" destId="{631E7236-F65A-44AF-93B1-F4D0D49C9603}" srcOrd="3" destOrd="0" presId="urn:microsoft.com/office/officeart/2005/8/layout/hProcess3"/>
    <dgm:cxn modelId="{C3813CA2-A89D-440E-8800-BCAC5B89A739}" type="presParOf" srcId="{52EEBF6B-C207-4037-B29F-735127FD6BD1}" destId="{8CD414B2-1554-42CD-AA5E-8D1015A2A1BF}" srcOrd="4" destOrd="0" presId="urn:microsoft.com/office/officeart/2005/8/layout/h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414B2-1554-42CD-AA5E-8D1015A2A1BF}">
      <dsp:nvSpPr>
        <dsp:cNvPr id="0" name=""/>
        <dsp:cNvSpPr/>
      </dsp:nvSpPr>
      <dsp:spPr>
        <a:xfrm>
          <a:off x="0" y="58799"/>
          <a:ext cx="1657350" cy="1008000"/>
        </a:xfrm>
        <a:prstGeom prst="rightArrow">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DABF20-81E5-449A-835F-97A1FD69CC0E}">
      <dsp:nvSpPr>
        <dsp:cNvPr id="0" name=""/>
        <dsp:cNvSpPr/>
      </dsp:nvSpPr>
      <dsp:spPr>
        <a:xfrm>
          <a:off x="133688" y="281400"/>
          <a:ext cx="1357926" cy="50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lvl="0" algn="ctr" defTabSz="622300">
            <a:lnSpc>
              <a:spcPct val="90000"/>
            </a:lnSpc>
            <a:spcBef>
              <a:spcPct val="0"/>
            </a:spcBef>
            <a:spcAft>
              <a:spcPct val="35000"/>
            </a:spcAft>
          </a:pPr>
          <a:r>
            <a:rPr lang="en-US" sz="1400" kern="1200" dirty="0" smtClean="0"/>
            <a:t>Transformation</a:t>
          </a:r>
          <a:endParaRPr lang="en-US" sz="1400" kern="1200" dirty="0"/>
        </a:p>
      </dsp:txBody>
      <dsp:txXfrm>
        <a:off x="133688" y="281400"/>
        <a:ext cx="1357926" cy="5040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5A3533-A6EC-44BA-BD50-294D66C4516C}" type="datetimeFigureOut">
              <a:rPr lang="en-US" smtClean="0"/>
              <a:t>4/12/2016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C936CD-E190-4DFC-BB08-EB2B99A9D577}" type="slidenum">
              <a:rPr lang="en-US" smtClean="0"/>
              <a:t>‹#›</a:t>
            </a:fld>
            <a:endParaRPr lang="en-US"/>
          </a:p>
        </p:txBody>
      </p:sp>
    </p:spTree>
    <p:extLst>
      <p:ext uri="{BB962C8B-B14F-4D97-AF65-F5344CB8AC3E}">
        <p14:creationId xmlns:p14="http://schemas.microsoft.com/office/powerpoint/2010/main" val="3117822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ZJ</a:t>
            </a:r>
          </a:p>
          <a:p>
            <a:r>
              <a:rPr lang="en-US" dirty="0" smtClean="0"/>
              <a:t>Welcome</a:t>
            </a:r>
            <a:r>
              <a:rPr lang="en-US" baseline="0" dirty="0" smtClean="0"/>
              <a:t> to our presentation: Survival of the Fittest: Conquering a new Environmental Landscape</a:t>
            </a:r>
          </a:p>
          <a:p>
            <a:r>
              <a:rPr lang="en-US" baseline="0" dirty="0" smtClean="0"/>
              <a:t>Allow my co-presenters to introduce themselves. Introduce myself.</a:t>
            </a:r>
          </a:p>
          <a:p>
            <a:endParaRPr lang="en-US" dirty="0" smtClean="0"/>
          </a:p>
          <a:p>
            <a:r>
              <a:rPr lang="en-US" dirty="0" smtClean="0"/>
              <a:t>From our program</a:t>
            </a:r>
            <a:r>
              <a:rPr lang="en-US" baseline="0" dirty="0" smtClean="0"/>
              <a:t> proposal: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librarians we, at times, face sweeping changes to the workplace environment. A drastic change in leadership at our institution has ushered in new challenges and opportunities for the law library. The ability to navigate the new landscape requires </a:t>
            </a:r>
            <a:r>
              <a:rPr lang="en-US" sz="1200" u="sng" kern="1200" dirty="0" smtClean="0">
                <a:solidFill>
                  <a:schemeClr val="tx1"/>
                </a:solidFill>
                <a:effectLst/>
                <a:latin typeface="+mn-lt"/>
                <a:ea typeface="+mn-ea"/>
                <a:cs typeface="+mn-cs"/>
              </a:rPr>
              <a:t>flexibility</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risk-taking</a:t>
            </a:r>
            <a:r>
              <a:rPr lang="en-US" sz="1200" kern="1200" dirty="0" smtClean="0">
                <a:solidFill>
                  <a:schemeClr val="tx1"/>
                </a:solidFill>
                <a:effectLst/>
                <a:latin typeface="+mn-lt"/>
                <a:ea typeface="+mn-ea"/>
                <a:cs typeface="+mn-cs"/>
              </a:rPr>
              <a:t>, and </a:t>
            </a:r>
            <a:r>
              <a:rPr lang="en-US" sz="1200" u="sng" kern="1200" dirty="0" smtClean="0">
                <a:solidFill>
                  <a:srgbClr val="92D050"/>
                </a:solidFill>
                <a:effectLst/>
                <a:latin typeface="+mn-lt"/>
                <a:ea typeface="+mn-ea"/>
                <a:cs typeface="+mn-cs"/>
              </a:rPr>
              <a:t>humility</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Our proposed learning objectives include: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effectLst/>
                <a:latin typeface="+mn-lt"/>
                <a:ea typeface="+mn-ea"/>
                <a:cs typeface="+mn-cs"/>
              </a:rPr>
              <a:t>strategies for coping with unforeseen challenges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effectLst/>
                <a:latin typeface="+mn-lt"/>
                <a:ea typeface="+mn-ea"/>
                <a:cs typeface="+mn-cs"/>
              </a:rPr>
              <a:t>methods for identifying opportunities in a changing landscape</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effectLst/>
                <a:latin typeface="+mn-lt"/>
                <a:ea typeface="+mn-ea"/>
                <a:cs typeface="+mn-cs"/>
              </a:rPr>
              <a:t>how to use your existing skills, teams, and resources to their maximum potential in a changing landscape</a:t>
            </a:r>
          </a:p>
          <a:p>
            <a:endParaRPr lang="en-US" dirty="0"/>
          </a:p>
        </p:txBody>
      </p:sp>
      <p:sp>
        <p:nvSpPr>
          <p:cNvPr id="4" name="Slide Number Placeholder 3"/>
          <p:cNvSpPr>
            <a:spLocks noGrp="1"/>
          </p:cNvSpPr>
          <p:nvPr>
            <p:ph type="sldNum" sz="quarter" idx="10"/>
          </p:nvPr>
        </p:nvSpPr>
        <p:spPr/>
        <p:txBody>
          <a:bodyPr/>
          <a:lstStyle/>
          <a:p>
            <a:fld id="{90C936CD-E190-4DFC-BB08-EB2B99A9D577}" type="slidenum">
              <a:rPr lang="en-US" smtClean="0"/>
              <a:t>1</a:t>
            </a:fld>
            <a:endParaRPr lang="en-US"/>
          </a:p>
        </p:txBody>
      </p:sp>
    </p:spTree>
    <p:extLst>
      <p:ext uri="{BB962C8B-B14F-4D97-AF65-F5344CB8AC3E}">
        <p14:creationId xmlns:p14="http://schemas.microsoft.com/office/powerpoint/2010/main" val="1566060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SB </a:t>
            </a:r>
          </a:p>
          <a:p>
            <a:r>
              <a:rPr lang="en-US" dirty="0" smtClean="0"/>
              <a:t>Portrait</a:t>
            </a:r>
            <a:r>
              <a:rPr lang="en-US" baseline="0" dirty="0" smtClean="0"/>
              <a:t> collection </a:t>
            </a:r>
          </a:p>
          <a:p>
            <a:pPr marL="171450" indent="-171450">
              <a:buFont typeface="Arial" panose="020B0604020202020204" pitchFamily="34" charset="0"/>
              <a:buChar char="•"/>
            </a:pPr>
            <a:r>
              <a:rPr lang="en-US" baseline="0" dirty="0" smtClean="0"/>
              <a:t>Volunteered to be responsible for the school’s portrait collection which included the annual inventory.</a:t>
            </a:r>
          </a:p>
          <a:p>
            <a:pPr marL="171450" indent="-171450">
              <a:buFont typeface="Arial" panose="020B0604020202020204" pitchFamily="34" charset="0"/>
              <a:buChar char="•"/>
            </a:pPr>
            <a:r>
              <a:rPr lang="en-US" baseline="0" dirty="0" smtClean="0"/>
              <a:t>Outcome:  now seen as the go to person for anything hanging on the walls.</a:t>
            </a:r>
          </a:p>
          <a:p>
            <a:endParaRPr lang="en-US" baseline="0" dirty="0" smtClean="0"/>
          </a:p>
          <a:p>
            <a:r>
              <a:rPr lang="en-US" baseline="0" dirty="0" smtClean="0"/>
              <a:t>Dean Rusk International Law Center being totally redone after 20 years. </a:t>
            </a:r>
          </a:p>
          <a:p>
            <a:pPr marL="171450" indent="-171450">
              <a:buFont typeface="Arial" panose="020B0604020202020204" pitchFamily="34" charset="0"/>
              <a:buChar char="•"/>
            </a:pPr>
            <a:r>
              <a:rPr lang="en-US" baseline="0" dirty="0" smtClean="0"/>
              <a:t>I was just asked to take a few things away for storage but volunteered to catalog, help clean out closets. </a:t>
            </a:r>
          </a:p>
          <a:p>
            <a:pPr marL="171450" indent="-171450">
              <a:buFont typeface="Arial" panose="020B0604020202020204" pitchFamily="34" charset="0"/>
              <a:buChar char="•"/>
            </a:pPr>
            <a:r>
              <a:rPr lang="en-US" baseline="0" dirty="0" smtClean="0"/>
              <a:t>Then asked by associate dean to help pick-out frames.</a:t>
            </a:r>
            <a:endParaRPr lang="en-US" dirty="0"/>
          </a:p>
        </p:txBody>
      </p:sp>
      <p:sp>
        <p:nvSpPr>
          <p:cNvPr id="4" name="Slide Number Placeholder 3"/>
          <p:cNvSpPr>
            <a:spLocks noGrp="1"/>
          </p:cNvSpPr>
          <p:nvPr>
            <p:ph type="sldNum" sz="quarter" idx="10"/>
          </p:nvPr>
        </p:nvSpPr>
        <p:spPr/>
        <p:txBody>
          <a:bodyPr/>
          <a:lstStyle/>
          <a:p>
            <a:fld id="{90C936CD-E190-4DFC-BB08-EB2B99A9D577}" type="slidenum">
              <a:rPr lang="en-US" smtClean="0"/>
              <a:t>10</a:t>
            </a:fld>
            <a:endParaRPr lang="en-US"/>
          </a:p>
        </p:txBody>
      </p:sp>
    </p:spTree>
    <p:extLst>
      <p:ext uri="{BB962C8B-B14F-4D97-AF65-F5344CB8AC3E}">
        <p14:creationId xmlns:p14="http://schemas.microsoft.com/office/powerpoint/2010/main" val="2083602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JT </a:t>
            </a:r>
          </a:p>
          <a:p>
            <a:r>
              <a:rPr lang="en-US" dirty="0" smtClean="0"/>
              <a:t>New course topics </a:t>
            </a:r>
          </a:p>
          <a:p>
            <a:r>
              <a:rPr lang="en-US" dirty="0" smtClean="0"/>
              <a:t>	* Business law research</a:t>
            </a:r>
          </a:p>
          <a:p>
            <a:r>
              <a:rPr lang="en-US" dirty="0" smtClean="0"/>
              <a:t>	*</a:t>
            </a:r>
            <a:r>
              <a:rPr lang="en-US" baseline="0" dirty="0" smtClean="0"/>
              <a:t> GA research</a:t>
            </a:r>
          </a:p>
          <a:p>
            <a:r>
              <a:rPr lang="en-US" baseline="0" dirty="0" smtClean="0"/>
              <a:t>	* ALR </a:t>
            </a:r>
          </a:p>
          <a:p>
            <a:r>
              <a:rPr lang="en-US" baseline="0" dirty="0" smtClean="0"/>
              <a:t>	* 1L research</a:t>
            </a:r>
          </a:p>
          <a:p>
            <a:endParaRPr lang="en-US" baseline="0" dirty="0" smtClean="0"/>
          </a:p>
          <a:p>
            <a:r>
              <a:rPr lang="en-US" baseline="0" dirty="0" smtClean="0"/>
              <a:t>Take away: any proposal needs extensive discussion by everyone, not just those teaching but those who have to take on other responsibilities</a:t>
            </a:r>
            <a:endParaRPr lang="en-US" dirty="0"/>
          </a:p>
        </p:txBody>
      </p:sp>
      <p:sp>
        <p:nvSpPr>
          <p:cNvPr id="4" name="Slide Number Placeholder 3"/>
          <p:cNvSpPr>
            <a:spLocks noGrp="1"/>
          </p:cNvSpPr>
          <p:nvPr>
            <p:ph type="sldNum" sz="quarter" idx="10"/>
          </p:nvPr>
        </p:nvSpPr>
        <p:spPr/>
        <p:txBody>
          <a:bodyPr/>
          <a:lstStyle/>
          <a:p>
            <a:fld id="{90C936CD-E190-4DFC-BB08-EB2B99A9D577}" type="slidenum">
              <a:rPr lang="en-US" smtClean="0"/>
              <a:t>11</a:t>
            </a:fld>
            <a:endParaRPr lang="en-US"/>
          </a:p>
        </p:txBody>
      </p:sp>
    </p:spTree>
    <p:extLst>
      <p:ext uri="{BB962C8B-B14F-4D97-AF65-F5344CB8AC3E}">
        <p14:creationId xmlns:p14="http://schemas.microsoft.com/office/powerpoint/2010/main" val="2014939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a:t>
            </a:r>
          </a:p>
          <a:p>
            <a:pPr marL="0" marR="0" lvl="3"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might have been a better outcome (existing skills, teams, and resources)</a:t>
            </a:r>
          </a:p>
          <a:p>
            <a:pPr marL="0" marR="0" lvl="3"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Those</a:t>
            </a:r>
            <a:r>
              <a:rPr lang="en-US" sz="1200" kern="1200" baseline="0" dirty="0" smtClean="0">
                <a:solidFill>
                  <a:schemeClr val="tx1"/>
                </a:solidFill>
                <a:effectLst/>
                <a:latin typeface="+mn-lt"/>
                <a:ea typeface="+mn-ea"/>
                <a:cs typeface="+mn-cs"/>
              </a:rPr>
              <a:t> outside the library have little knowledge of our other tasks and responsibilities SB</a:t>
            </a:r>
          </a:p>
          <a:p>
            <a:pPr marL="0" marR="0" lvl="3"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 make it look too easy</a:t>
            </a:r>
          </a:p>
          <a:p>
            <a:pPr marL="0" marR="0" lvl="3"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Measure of trust from the school</a:t>
            </a:r>
            <a:endParaRPr lang="en-US" sz="1200" kern="1200" dirty="0" smtClean="0">
              <a:solidFill>
                <a:schemeClr val="tx1"/>
              </a:solidFill>
              <a:effectLst/>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Take away/Lessons</a:t>
            </a:r>
            <a:r>
              <a:rPr lang="en-US" sz="1200" kern="1200" baseline="0" dirty="0" smtClean="0">
                <a:solidFill>
                  <a:schemeClr val="tx1"/>
                </a:solidFill>
                <a:effectLst/>
                <a:latin typeface="+mn-lt"/>
                <a:ea typeface="+mn-ea"/>
                <a:cs typeface="+mn-cs"/>
              </a:rPr>
              <a:t> learned  JT</a:t>
            </a:r>
            <a:endParaRPr lang="en-US" sz="1200" kern="1200" dirty="0" smtClean="0">
              <a:solidFill>
                <a:schemeClr val="tx1"/>
              </a:solidFill>
              <a:effectLst/>
              <a:latin typeface="+mn-lt"/>
              <a:ea typeface="+mn-ea"/>
              <a:cs typeface="+mn-cs"/>
            </a:endParaRPr>
          </a:p>
          <a:p>
            <a:pPr marL="171450" marR="0" lvl="3" indent="-171450" algn="l" defTabSz="9144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effectLst/>
                <a:latin typeface="+mn-lt"/>
                <a:ea typeface="+mn-ea"/>
                <a:cs typeface="+mn-cs"/>
              </a:rPr>
              <a:t>Be careful what you wish for</a:t>
            </a:r>
          </a:p>
          <a:p>
            <a:pPr marL="171450" marR="0" lvl="3" indent="-171450" algn="l" defTabSz="9144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effectLst/>
                <a:latin typeface="+mn-lt"/>
                <a:ea typeface="+mn-ea"/>
                <a:cs typeface="+mn-cs"/>
              </a:rPr>
              <a:t>Greater expectations as a results of past results</a:t>
            </a:r>
          </a:p>
          <a:p>
            <a:pPr marL="171450" marR="0" lvl="3" indent="-171450" algn="l" defTabSz="9144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effectLst/>
                <a:latin typeface="+mn-lt"/>
                <a:ea typeface="+mn-ea"/>
                <a:cs typeface="+mn-cs"/>
              </a:rPr>
              <a:t>Greater responsibilities</a:t>
            </a:r>
          </a:p>
          <a:p>
            <a:pPr marL="171450" marR="0" lvl="3" indent="-171450" algn="l" defTabSz="914400" rtl="0" eaLnBrk="1" fontAlgn="auto" latinLnBrk="0" hangingPunct="1">
              <a:lnSpc>
                <a:spcPct val="100000"/>
              </a:lnSpc>
              <a:spcBef>
                <a:spcPts val="0"/>
              </a:spcBef>
              <a:spcAft>
                <a:spcPts val="0"/>
              </a:spcAft>
              <a:buClrTx/>
              <a:buSzTx/>
              <a:buFontTx/>
              <a:buChar char="-"/>
              <a:tabLst/>
              <a:defRPr/>
            </a:pPr>
            <a:endParaRPr lang="en-US" sz="1200" kern="1200" baseline="0" dirty="0" smtClean="0">
              <a:solidFill>
                <a:schemeClr val="tx1"/>
              </a:solidFill>
              <a:effectLst/>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Taking risks we didn’t realize we were going to take ZJ</a:t>
            </a:r>
          </a:p>
          <a:p>
            <a:pPr marL="0" marR="0" lvl="3"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C936CD-E190-4DFC-BB08-EB2B99A9D577}" type="slidenum">
              <a:rPr lang="en-US" smtClean="0"/>
              <a:t>12</a:t>
            </a:fld>
            <a:endParaRPr lang="en-US"/>
          </a:p>
        </p:txBody>
      </p:sp>
    </p:spTree>
    <p:extLst>
      <p:ext uri="{BB962C8B-B14F-4D97-AF65-F5344CB8AC3E}">
        <p14:creationId xmlns:p14="http://schemas.microsoft.com/office/powerpoint/2010/main" val="3167867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SB</a:t>
            </a:r>
          </a:p>
          <a:p>
            <a:r>
              <a:rPr lang="en-US" dirty="0" smtClean="0"/>
              <a:t>Define</a:t>
            </a:r>
            <a:r>
              <a:rPr lang="en-US" baseline="0" dirty="0" smtClean="0"/>
              <a:t> humility</a:t>
            </a:r>
          </a:p>
          <a:p>
            <a:r>
              <a:rPr lang="en-US" dirty="0" smtClean="0"/>
              <a:t>the quality or state of not thinking you are better than other people : the quality or state of being humble</a:t>
            </a:r>
            <a:endParaRPr lang="en-US" baseline="0" dirty="0" smtClean="0"/>
          </a:p>
          <a:p>
            <a:endParaRPr lang="en-US" baseline="0" dirty="0" smtClean="0"/>
          </a:p>
          <a:p>
            <a:r>
              <a:rPr lang="en-US" baseline="0" dirty="0" smtClean="0"/>
              <a:t>“There are times when I am so unlike myself that I might be taken for someone else of an entirely opposite character.”</a:t>
            </a:r>
          </a:p>
          <a:p>
            <a:r>
              <a:rPr lang="en-US" baseline="0" dirty="0" smtClean="0"/>
              <a:t>― Jean-Jacques Rousseau, Confessions </a:t>
            </a:r>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Pose the question: Do</a:t>
            </a:r>
            <a:r>
              <a:rPr lang="en-US" sz="1200" kern="1200" baseline="0" dirty="0" smtClean="0">
                <a:solidFill>
                  <a:schemeClr val="tx1"/>
                </a:solidFill>
                <a:effectLst/>
                <a:latin typeface="+mn-lt"/>
                <a:ea typeface="+mn-ea"/>
                <a:cs typeface="+mn-cs"/>
              </a:rPr>
              <a:t> have examples of how you’ve been humbled in your workplace that you are willing to share?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Thank for responses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Let’s examine a few scenarios of flexibility at our library.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C936CD-E190-4DFC-BB08-EB2B99A9D577}" type="slidenum">
              <a:rPr lang="en-US" smtClean="0"/>
              <a:t>13</a:t>
            </a:fld>
            <a:endParaRPr lang="en-US"/>
          </a:p>
        </p:txBody>
      </p:sp>
    </p:spTree>
    <p:extLst>
      <p:ext uri="{BB962C8B-B14F-4D97-AF65-F5344CB8AC3E}">
        <p14:creationId xmlns:p14="http://schemas.microsoft.com/office/powerpoint/2010/main" val="3533855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ZJ</a:t>
            </a:r>
          </a:p>
          <a:p>
            <a:r>
              <a:rPr lang="en-US" dirty="0" smtClean="0"/>
              <a:t>Could not absorb the additional responsibilities with the current staffing.</a:t>
            </a:r>
            <a:r>
              <a:rPr lang="en-US" baseline="0" dirty="0" smtClean="0"/>
              <a:t> As we develop new courses/new opportunities sought out a new member of the library team with instructional experience. </a:t>
            </a:r>
          </a:p>
          <a:p>
            <a:pPr marL="171450" indent="-171450">
              <a:buFontTx/>
              <a:buChar char="-"/>
            </a:pPr>
            <a:r>
              <a:rPr lang="en-US" baseline="0" dirty="0" smtClean="0"/>
              <a:t>Teaching 1Ls</a:t>
            </a:r>
          </a:p>
          <a:p>
            <a:pPr marL="171450" indent="-171450">
              <a:buFontTx/>
              <a:buChar char="-"/>
            </a:pPr>
            <a:r>
              <a:rPr lang="en-US" baseline="0" dirty="0" smtClean="0"/>
              <a:t>One-offs in classroom presentations </a:t>
            </a:r>
          </a:p>
          <a:p>
            <a:pPr marL="171450" indent="-171450">
              <a:buFontTx/>
              <a:buChar char="-"/>
            </a:pPr>
            <a:r>
              <a:rPr lang="en-US" baseline="0" dirty="0" smtClean="0"/>
              <a:t>Advanced research and additional course topics</a:t>
            </a:r>
          </a:p>
          <a:p>
            <a:pPr marL="171450" indent="-171450">
              <a:buFontTx/>
              <a:buChar char="-"/>
            </a:pPr>
            <a:r>
              <a:rPr lang="en-US" baseline="0" dirty="0" smtClean="0"/>
              <a:t>Distance education </a:t>
            </a:r>
          </a:p>
          <a:p>
            <a:pPr marL="171450" indent="-171450">
              <a:buFontTx/>
              <a:buChar char="-"/>
            </a:pPr>
            <a:endParaRPr lang="en-US" baseline="0" dirty="0" smtClean="0"/>
          </a:p>
          <a:p>
            <a:pPr marL="0" indent="0">
              <a:buFontTx/>
              <a:buNone/>
            </a:pPr>
            <a:r>
              <a:rPr lang="en-US" baseline="0" dirty="0" smtClean="0"/>
              <a:t>Likewise humbling for me. </a:t>
            </a:r>
          </a:p>
          <a:p>
            <a:pPr marL="0" indent="0">
              <a:buFontTx/>
              <a:buNone/>
            </a:pPr>
            <a:r>
              <a:rPr lang="en-US" baseline="0" dirty="0" smtClean="0"/>
              <a:t>Possess some instructional experiences</a:t>
            </a:r>
          </a:p>
          <a:p>
            <a:pPr marL="0" indent="0">
              <a:buFontTx/>
              <a:buNone/>
            </a:pPr>
            <a:r>
              <a:rPr lang="en-US" baseline="0" dirty="0" smtClean="0"/>
              <a:t>Lack significant subject knowledge needed for the courses we teach/will teach</a:t>
            </a:r>
          </a:p>
          <a:p>
            <a:pPr marL="171450" indent="-171450">
              <a:buFontTx/>
              <a:buChar char="-"/>
            </a:pPr>
            <a:endParaRPr lang="en-US" baseline="0" dirty="0" smtClean="0"/>
          </a:p>
          <a:p>
            <a:pPr marL="0" indent="0">
              <a:buFontTx/>
              <a:buNone/>
            </a:pPr>
            <a:r>
              <a:rPr lang="en-US" baseline="0" dirty="0" smtClean="0"/>
              <a:t>Changing the dynamic that had existed for five years</a:t>
            </a:r>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90C936CD-E190-4DFC-BB08-EB2B99A9D577}" type="slidenum">
              <a:rPr lang="en-US" smtClean="0"/>
              <a:t>14</a:t>
            </a:fld>
            <a:endParaRPr lang="en-US"/>
          </a:p>
        </p:txBody>
      </p:sp>
    </p:spTree>
    <p:extLst>
      <p:ext uri="{BB962C8B-B14F-4D97-AF65-F5344CB8AC3E}">
        <p14:creationId xmlns:p14="http://schemas.microsoft.com/office/powerpoint/2010/main" val="3640975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SB </a:t>
            </a:r>
          </a:p>
          <a:p>
            <a:r>
              <a:rPr lang="en-US" dirty="0" smtClean="0"/>
              <a:t>Asked to retrieve a collection of materials in a federal courthouse several hours away. The Dean wanted us to do “something” with them. Travel to view</a:t>
            </a:r>
            <a:r>
              <a:rPr lang="en-US" baseline="0" dirty="0" smtClean="0"/>
              <a:t> materials without any indication of their condition/usefulness/plan for our library. </a:t>
            </a:r>
          </a:p>
          <a:p>
            <a:r>
              <a:rPr lang="en-US" baseline="0" dirty="0" smtClean="0"/>
              <a:t>My first thought when I saw the material was “What the f …”</a:t>
            </a:r>
          </a:p>
          <a:p>
            <a:r>
              <a:rPr lang="en-US" baseline="0" dirty="0" smtClean="0"/>
              <a:t>Able to create a Process of Preservation program</a:t>
            </a:r>
          </a:p>
          <a:p>
            <a:endParaRPr lang="en-US" baseline="0" dirty="0" smtClean="0"/>
          </a:p>
          <a:p>
            <a:pPr marL="171450" indent="-171450">
              <a:buFontTx/>
              <a:buChar char="-"/>
            </a:pPr>
            <a:r>
              <a:rPr lang="en-US" baseline="0" dirty="0" smtClean="0"/>
              <a:t>Develop a plan/program to restore materials and highlight our work to the community</a:t>
            </a:r>
          </a:p>
          <a:p>
            <a:pPr marL="171450" indent="-171450">
              <a:buFontTx/>
              <a:buChar char="-"/>
            </a:pPr>
            <a:r>
              <a:rPr lang="en-US" baseline="0" dirty="0" smtClean="0"/>
              <a:t>Bragging rights </a:t>
            </a:r>
            <a:endParaRPr lang="en-US" dirty="0"/>
          </a:p>
        </p:txBody>
      </p:sp>
      <p:sp>
        <p:nvSpPr>
          <p:cNvPr id="4" name="Slide Number Placeholder 3"/>
          <p:cNvSpPr>
            <a:spLocks noGrp="1"/>
          </p:cNvSpPr>
          <p:nvPr>
            <p:ph type="sldNum" sz="quarter" idx="10"/>
          </p:nvPr>
        </p:nvSpPr>
        <p:spPr/>
        <p:txBody>
          <a:bodyPr/>
          <a:lstStyle/>
          <a:p>
            <a:fld id="{90C936CD-E190-4DFC-BB08-EB2B99A9D577}" type="slidenum">
              <a:rPr lang="en-US" smtClean="0"/>
              <a:t>15</a:t>
            </a:fld>
            <a:endParaRPr lang="en-US"/>
          </a:p>
        </p:txBody>
      </p:sp>
    </p:spTree>
    <p:extLst>
      <p:ext uri="{BB962C8B-B14F-4D97-AF65-F5344CB8AC3E}">
        <p14:creationId xmlns:p14="http://schemas.microsoft.com/office/powerpoint/2010/main" val="1002243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JT </a:t>
            </a:r>
          </a:p>
          <a:p>
            <a:endParaRPr lang="en-US" dirty="0" smtClean="0"/>
          </a:p>
          <a:p>
            <a:r>
              <a:rPr lang="en-US" baseline="0" dirty="0" smtClean="0"/>
              <a:t>The changes introduced a whole suite of new technology demands, both for the library and for the IT folks:</a:t>
            </a:r>
          </a:p>
          <a:p>
            <a:pPr marL="171450" indent="-171450">
              <a:buFontTx/>
              <a:buChar char="-"/>
            </a:pPr>
            <a:r>
              <a:rPr lang="en-US" dirty="0" smtClean="0"/>
              <a:t>Distance education </a:t>
            </a:r>
          </a:p>
          <a:p>
            <a:pPr marL="171450" indent="-171450">
              <a:buFontTx/>
              <a:buChar char="-"/>
            </a:pPr>
            <a:r>
              <a:rPr lang="en-US" dirty="0" smtClean="0"/>
              <a:t>Video</a:t>
            </a:r>
            <a:r>
              <a:rPr lang="en-US" baseline="0" dirty="0" smtClean="0"/>
              <a:t> production </a:t>
            </a:r>
          </a:p>
          <a:p>
            <a:pPr marL="171450" indent="-171450">
              <a:buFontTx/>
              <a:buChar char="-"/>
            </a:pPr>
            <a:r>
              <a:rPr lang="en-US" baseline="0" dirty="0" smtClean="0"/>
              <a:t>Support and teach distance education </a:t>
            </a:r>
          </a:p>
          <a:p>
            <a:pPr marL="171450" indent="-171450">
              <a:buFontTx/>
              <a:buChar char="-"/>
            </a:pPr>
            <a:r>
              <a:rPr lang="en-US" baseline="0" dirty="0" smtClean="0"/>
              <a:t>Ala carte presentation across platforms</a:t>
            </a:r>
          </a:p>
          <a:p>
            <a:pPr marL="0" indent="0">
              <a:buFontTx/>
              <a:buNone/>
            </a:pPr>
            <a:r>
              <a:rPr lang="en-US" dirty="0" smtClean="0"/>
              <a:t>Wanted to help support</a:t>
            </a:r>
            <a:r>
              <a:rPr lang="en-US" baseline="0" dirty="0" smtClean="0"/>
              <a:t>, because these are all really cool, but it was a lot</a:t>
            </a:r>
          </a:p>
          <a:p>
            <a:pPr marL="0" indent="0">
              <a:buFontTx/>
              <a:buNone/>
            </a:pPr>
            <a:r>
              <a:rPr lang="en-US" dirty="0" smtClean="0"/>
              <a:t>Part of this involved acknowledging</a:t>
            </a:r>
            <a:r>
              <a:rPr lang="en-US" baseline="0" dirty="0" smtClean="0"/>
              <a:t> that we couldn’t be the technology gurus we really wanted to be</a:t>
            </a:r>
          </a:p>
          <a:p>
            <a:pPr marL="0" indent="0">
              <a:buFontTx/>
              <a:buNone/>
            </a:pPr>
            <a:r>
              <a:rPr lang="en-US" baseline="0" dirty="0" smtClean="0"/>
              <a:t>Fortunately our system administrator is really good at finding alternatives and saying “No” very gently</a:t>
            </a:r>
            <a:endParaRPr lang="en-US" dirty="0" smtClean="0"/>
          </a:p>
          <a:p>
            <a:pPr marL="0" indent="0">
              <a:buFontTx/>
              <a:buNone/>
            </a:pPr>
            <a:endParaRPr lang="en-US" dirty="0"/>
          </a:p>
        </p:txBody>
      </p:sp>
      <p:sp>
        <p:nvSpPr>
          <p:cNvPr id="4" name="Slide Number Placeholder 3"/>
          <p:cNvSpPr>
            <a:spLocks noGrp="1"/>
          </p:cNvSpPr>
          <p:nvPr>
            <p:ph type="sldNum" sz="quarter" idx="10"/>
          </p:nvPr>
        </p:nvSpPr>
        <p:spPr/>
        <p:txBody>
          <a:bodyPr/>
          <a:lstStyle/>
          <a:p>
            <a:fld id="{90C936CD-E190-4DFC-BB08-EB2B99A9D577}" type="slidenum">
              <a:rPr lang="en-US" smtClean="0"/>
              <a:t>16</a:t>
            </a:fld>
            <a:endParaRPr lang="en-US"/>
          </a:p>
        </p:txBody>
      </p:sp>
    </p:spTree>
    <p:extLst>
      <p:ext uri="{BB962C8B-B14F-4D97-AF65-F5344CB8AC3E}">
        <p14:creationId xmlns:p14="http://schemas.microsoft.com/office/powerpoint/2010/main" val="1827531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a:t>
            </a:r>
          </a:p>
          <a:p>
            <a:pPr marL="0" marR="0" lvl="3"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might have been a better outcome (existing skills, teams, and resources)</a:t>
            </a:r>
          </a:p>
          <a:p>
            <a:pPr marL="0" marR="0" lvl="3"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Take away/</a:t>
            </a:r>
            <a:r>
              <a:rPr lang="en-US" sz="1200" kern="1200" baseline="0" dirty="0" smtClean="0">
                <a:solidFill>
                  <a:schemeClr val="tx1"/>
                </a:solidFill>
                <a:effectLst/>
                <a:latin typeface="+mn-lt"/>
                <a:ea typeface="+mn-ea"/>
                <a:cs typeface="+mn-cs"/>
              </a:rPr>
              <a:t>Lessons learned</a:t>
            </a:r>
          </a:p>
          <a:p>
            <a:pPr marL="0" marR="0" lvl="3"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Often</a:t>
            </a:r>
            <a:r>
              <a:rPr lang="en-US" sz="1200" kern="1200" baseline="0" dirty="0" smtClean="0">
                <a:solidFill>
                  <a:schemeClr val="tx1"/>
                </a:solidFill>
                <a:effectLst/>
                <a:latin typeface="+mn-lt"/>
                <a:ea typeface="+mn-ea"/>
                <a:cs typeface="+mn-cs"/>
              </a:rPr>
              <a:t> must perform in the interest of the organization ZJ</a:t>
            </a:r>
          </a:p>
          <a:p>
            <a:pPr marL="0" marR="0" lvl="3"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Greater good of organization </a:t>
            </a:r>
          </a:p>
          <a:p>
            <a:pPr marL="0" marR="0" lvl="3"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Blow to the ego JT</a:t>
            </a:r>
          </a:p>
          <a:p>
            <a:pPr marL="0" marR="0" lvl="3"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There is no substitute for creativity and some bravery in floating a novel proposal. They can’t kill you. Well they can but it’s unlikely. SB</a:t>
            </a:r>
          </a:p>
          <a:p>
            <a:pPr marL="0" marR="0" lvl="3"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Invite the audience to share: </a:t>
            </a:r>
          </a:p>
          <a:p>
            <a:pPr marL="171450" marR="0" lvl="3" indent="-171450" algn="l" defTabSz="9144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effectLst/>
                <a:latin typeface="+mn-lt"/>
                <a:ea typeface="+mn-ea"/>
                <a:cs typeface="+mn-cs"/>
              </a:rPr>
              <a:t>What have we overlooked?</a:t>
            </a:r>
          </a:p>
          <a:p>
            <a:pPr marL="171450" marR="0" lvl="3" indent="-171450" algn="l" defTabSz="9144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effectLst/>
                <a:latin typeface="+mn-lt"/>
                <a:ea typeface="+mn-ea"/>
                <a:cs typeface="+mn-cs"/>
              </a:rPr>
              <a:t>Acknowledge our cognitive bias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C936CD-E190-4DFC-BB08-EB2B99A9D577}" type="slidenum">
              <a:rPr lang="en-US" smtClean="0"/>
              <a:t>17</a:t>
            </a:fld>
            <a:endParaRPr lang="en-US"/>
          </a:p>
        </p:txBody>
      </p:sp>
    </p:spTree>
    <p:extLst>
      <p:ext uri="{BB962C8B-B14F-4D97-AF65-F5344CB8AC3E}">
        <p14:creationId xmlns:p14="http://schemas.microsoft.com/office/powerpoint/2010/main" val="1665527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p>
          <a:p>
            <a:r>
              <a:rPr lang="en-US" dirty="0" smtClean="0"/>
              <a:t>According to the Huffington Post, 83% of American workers</a:t>
            </a:r>
            <a:r>
              <a:rPr lang="en-US" baseline="0" dirty="0" smtClean="0"/>
              <a:t> are stressed about their jobs. Two things that stress workers: low compensation and unreasonable workload. As such, the </a:t>
            </a:r>
            <a:endParaRPr lang="en-US" dirty="0" smtClean="0"/>
          </a:p>
          <a:p>
            <a:endParaRPr lang="en-US" dirty="0" smtClean="0"/>
          </a:p>
          <a:p>
            <a:r>
              <a:rPr lang="en-US" dirty="0" smtClean="0"/>
              <a:t>Introspection</a:t>
            </a:r>
            <a:r>
              <a:rPr lang="en-US" baseline="0" dirty="0" smtClean="0"/>
              <a:t> must be built into embarking on new frontiers</a:t>
            </a:r>
          </a:p>
          <a:p>
            <a:pPr marL="171450" indent="-171450">
              <a:buFontTx/>
              <a:buChar char="-"/>
            </a:pPr>
            <a:r>
              <a:rPr lang="en-US" baseline="0" dirty="0" smtClean="0"/>
              <a:t>Evaluate what worked and what didn’t; be honest</a:t>
            </a:r>
          </a:p>
          <a:p>
            <a:pPr marL="171450" indent="-171450">
              <a:buFontTx/>
              <a:buChar char="-"/>
            </a:pPr>
            <a:r>
              <a:rPr lang="en-US" baseline="0" dirty="0" smtClean="0"/>
              <a:t>Objective assessment and subjective assessment</a:t>
            </a:r>
          </a:p>
          <a:p>
            <a:pPr marL="171450" indent="-171450">
              <a:buFontTx/>
              <a:buChar char="-"/>
            </a:pPr>
            <a:r>
              <a:rPr lang="en-US" baseline="0" smtClean="0"/>
              <a:t>Period of time to “decompress” and then decide if the new challenge was worth the risk</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90C936CD-E190-4DFC-BB08-EB2B99A9D577}" type="slidenum">
              <a:rPr lang="en-US" smtClean="0"/>
              <a:t>18</a:t>
            </a:fld>
            <a:endParaRPr lang="en-US"/>
          </a:p>
        </p:txBody>
      </p:sp>
    </p:spTree>
    <p:extLst>
      <p:ext uri="{BB962C8B-B14F-4D97-AF65-F5344CB8AC3E}">
        <p14:creationId xmlns:p14="http://schemas.microsoft.com/office/powerpoint/2010/main" val="451820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JT</a:t>
            </a:r>
          </a:p>
          <a:p>
            <a:r>
              <a:rPr lang="en-US" baseline="0" dirty="0" smtClean="0"/>
              <a:t>Inspiration for this program…</a:t>
            </a:r>
          </a:p>
          <a:p>
            <a:endParaRPr lang="en-US" dirty="0" smtClean="0"/>
          </a:p>
          <a:p>
            <a:r>
              <a:rPr lang="en-US" dirty="0" smtClean="0"/>
              <a:t>In our workplace</a:t>
            </a:r>
            <a:r>
              <a:rPr lang="en-US" baseline="0" dirty="0" smtClean="0"/>
              <a:t> there will always be change. The catalyst for change can come from a variety of places: budgetary changes, personnel changes, leadership changes, or organization goals changing. This presentation is borne out of the changes in our institution ushered in by a change in leadership specifically, a new Dean of the Law School.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navigate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new landscape we need  </a:t>
            </a:r>
            <a:r>
              <a:rPr lang="en-US" sz="1200" u="sng" kern="1200" dirty="0" smtClean="0">
                <a:solidFill>
                  <a:schemeClr val="tx1"/>
                </a:solidFill>
                <a:effectLst/>
                <a:latin typeface="+mn-lt"/>
                <a:ea typeface="+mn-ea"/>
                <a:cs typeface="+mn-cs"/>
              </a:rPr>
              <a:t>flexibility</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risk-taking</a:t>
            </a:r>
            <a:r>
              <a:rPr lang="en-US" sz="1200" kern="1200" dirty="0" smtClean="0">
                <a:solidFill>
                  <a:schemeClr val="tx1"/>
                </a:solidFill>
                <a:effectLst/>
                <a:latin typeface="+mn-lt"/>
                <a:ea typeface="+mn-ea"/>
                <a:cs typeface="+mn-cs"/>
              </a:rPr>
              <a:t>, and </a:t>
            </a:r>
            <a:r>
              <a:rPr lang="en-US" sz="1200" u="sng" kern="1200" dirty="0" smtClean="0">
                <a:solidFill>
                  <a:srgbClr val="92D050"/>
                </a:solidFill>
                <a:effectLst/>
                <a:latin typeface="+mn-lt"/>
                <a:ea typeface="+mn-ea"/>
                <a:cs typeface="+mn-cs"/>
              </a:rPr>
              <a:t>humility</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0C936CD-E190-4DFC-BB08-EB2B99A9D577}" type="slidenum">
              <a:rPr lang="en-US" smtClean="0"/>
              <a:t>2</a:t>
            </a:fld>
            <a:endParaRPr lang="en-US"/>
          </a:p>
        </p:txBody>
      </p:sp>
    </p:spTree>
    <p:extLst>
      <p:ext uri="{BB962C8B-B14F-4D97-AF65-F5344CB8AC3E}">
        <p14:creationId xmlns:p14="http://schemas.microsoft.com/office/powerpoint/2010/main" val="944177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SB</a:t>
            </a:r>
          </a:p>
          <a:p>
            <a:r>
              <a:rPr lang="en-US" dirty="0" smtClean="0"/>
              <a:t>What had been the reality? “Known constants”</a:t>
            </a:r>
          </a:p>
          <a:p>
            <a:pPr marL="171450" indent="-171450">
              <a:buFont typeface="Arial" panose="020B0604020202020204" pitchFamily="34" charset="0"/>
              <a:buChar char="•"/>
            </a:pPr>
            <a:r>
              <a:rPr lang="en-US" dirty="0" smtClean="0"/>
              <a:t>Known constants</a:t>
            </a:r>
          </a:p>
          <a:p>
            <a:pPr marL="171450" indent="-171450">
              <a:buFont typeface="Arial" panose="020B0604020202020204" pitchFamily="34" charset="0"/>
              <a:buChar char="•"/>
            </a:pPr>
            <a:r>
              <a:rPr lang="en-US" dirty="0" smtClean="0"/>
              <a:t>Traditional hierarchal</a:t>
            </a:r>
            <a:r>
              <a:rPr lang="en-US" baseline="0" dirty="0" smtClean="0"/>
              <a:t> model of leadership</a:t>
            </a:r>
          </a:p>
          <a:p>
            <a:pPr marL="171450" indent="-171450">
              <a:buFont typeface="Arial" panose="020B0604020202020204" pitchFamily="34" charset="0"/>
              <a:buChar char="•"/>
            </a:pPr>
            <a:r>
              <a:rPr lang="en-US" baseline="0" dirty="0" smtClean="0"/>
              <a:t>Very little cross departmental communication</a:t>
            </a:r>
          </a:p>
          <a:p>
            <a:pPr marL="171450" indent="-171450">
              <a:buFont typeface="Arial" panose="020B0604020202020204" pitchFamily="34" charset="0"/>
              <a:buChar char="•"/>
            </a:pPr>
            <a:r>
              <a:rPr lang="en-US" baseline="0" dirty="0" smtClean="0"/>
              <a:t>Efficient system at the status quo</a:t>
            </a:r>
          </a:p>
          <a:p>
            <a:pPr marL="171450" indent="-171450">
              <a:buFont typeface="Arial" panose="020B0604020202020204" pitchFamily="34" charset="0"/>
              <a:buChar char="•"/>
            </a:pPr>
            <a:r>
              <a:rPr lang="en-US" baseline="0" dirty="0" smtClean="0"/>
              <a:t>Little pressure to be familiar with social media</a:t>
            </a:r>
          </a:p>
          <a:p>
            <a:pPr marL="171450" indent="-171450">
              <a:buFont typeface="Arial" panose="020B0604020202020204" pitchFamily="34" charset="0"/>
              <a:buChar char="•"/>
            </a:pPr>
            <a:r>
              <a:rPr lang="en-US" baseline="0" dirty="0" smtClean="0"/>
              <a:t>No requirement to teach for-credit classes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What were we thinking when the new Dean was chosen</a:t>
            </a:r>
          </a:p>
          <a:p>
            <a:pPr marL="0" indent="0">
              <a:buFont typeface="Arial" panose="020B0604020202020204" pitchFamily="34" charset="0"/>
              <a:buNone/>
            </a:pPr>
            <a:r>
              <a:rPr lang="en-US" baseline="0" dirty="0" smtClean="0"/>
              <a:t>The previous Dean had been the dean for eleven years and the new dean had been a member of the faculty</a:t>
            </a:r>
          </a:p>
          <a:p>
            <a:pPr marL="171450" indent="-171450">
              <a:buFont typeface="Arial" panose="020B0604020202020204" pitchFamily="34" charset="0"/>
              <a:buChar char="•"/>
            </a:pPr>
            <a:r>
              <a:rPr lang="en-US" baseline="0" dirty="0" smtClean="0"/>
              <a:t>We were going to maintain the traditional approach. </a:t>
            </a:r>
          </a:p>
          <a:p>
            <a:pPr marL="171450" indent="-171450">
              <a:buFont typeface="Arial" panose="020B0604020202020204" pitchFamily="34" charset="0"/>
              <a:buChar char="•"/>
            </a:pPr>
            <a:r>
              <a:rPr lang="en-US" baseline="0" dirty="0" smtClean="0"/>
              <a:t>That’s what alum liked. That’s what faculty wanted</a:t>
            </a:r>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90C936CD-E190-4DFC-BB08-EB2B99A9D577}" type="slidenum">
              <a:rPr lang="en-US" smtClean="0"/>
              <a:t>3</a:t>
            </a:fld>
            <a:endParaRPr lang="en-US"/>
          </a:p>
        </p:txBody>
      </p:sp>
    </p:spTree>
    <p:extLst>
      <p:ext uri="{BB962C8B-B14F-4D97-AF65-F5344CB8AC3E}">
        <p14:creationId xmlns:p14="http://schemas.microsoft.com/office/powerpoint/2010/main" val="4074140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JT</a:t>
            </a:r>
          </a:p>
          <a:p>
            <a:r>
              <a:rPr lang="en-US" dirty="0" smtClean="0"/>
              <a:t>In order to operate in a new environment</a:t>
            </a:r>
            <a:r>
              <a:rPr lang="en-US" baseline="0" dirty="0" smtClean="0"/>
              <a:t>, one must be flexible.  There are opportunities for those willing to adapt. </a:t>
            </a:r>
          </a:p>
          <a:p>
            <a:endParaRPr lang="en-US" dirty="0" smtClean="0"/>
          </a:p>
          <a:p>
            <a:r>
              <a:rPr lang="en-US" dirty="0" smtClean="0"/>
              <a:t>Define</a:t>
            </a:r>
            <a:r>
              <a:rPr lang="en-US" baseline="0" dirty="0" smtClean="0"/>
              <a:t> flexibility</a:t>
            </a:r>
          </a:p>
          <a:p>
            <a:r>
              <a:rPr lang="en-US" dirty="0" smtClean="0"/>
              <a:t>: capable of bending or being bent </a:t>
            </a:r>
          </a:p>
          <a:p>
            <a:r>
              <a:rPr lang="en-US" dirty="0" smtClean="0"/>
              <a:t>: easily changed : able to change or to do different things </a:t>
            </a:r>
          </a:p>
          <a:p>
            <a:r>
              <a:rPr lang="en-US" dirty="0" smtClean="0"/>
              <a:t>: willing to change or to try different things </a:t>
            </a:r>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Pose the question: Do</a:t>
            </a:r>
            <a:r>
              <a:rPr lang="en-US" sz="1200" kern="1200" baseline="0" dirty="0" smtClean="0">
                <a:solidFill>
                  <a:schemeClr val="tx1"/>
                </a:solidFill>
                <a:effectLst/>
                <a:latin typeface="+mn-lt"/>
                <a:ea typeface="+mn-ea"/>
                <a:cs typeface="+mn-cs"/>
              </a:rPr>
              <a:t> have examples of how you’ve adapted your in your workplace that you are willing to share?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Thank for responses [move/GSU, leadership, technology, personnel]</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Let’s examine a few scenarios of flexibility at our library. </a:t>
            </a:r>
          </a:p>
        </p:txBody>
      </p:sp>
      <p:sp>
        <p:nvSpPr>
          <p:cNvPr id="4" name="Slide Number Placeholder 3"/>
          <p:cNvSpPr>
            <a:spLocks noGrp="1"/>
          </p:cNvSpPr>
          <p:nvPr>
            <p:ph type="sldNum" sz="quarter" idx="10"/>
          </p:nvPr>
        </p:nvSpPr>
        <p:spPr/>
        <p:txBody>
          <a:bodyPr/>
          <a:lstStyle/>
          <a:p>
            <a:fld id="{90C936CD-E190-4DFC-BB08-EB2B99A9D577}" type="slidenum">
              <a:rPr lang="en-US" smtClean="0"/>
              <a:t>4</a:t>
            </a:fld>
            <a:endParaRPr lang="en-US"/>
          </a:p>
        </p:txBody>
      </p:sp>
    </p:spTree>
    <p:extLst>
      <p:ext uri="{BB962C8B-B14F-4D97-AF65-F5344CB8AC3E}">
        <p14:creationId xmlns:p14="http://schemas.microsoft.com/office/powerpoint/2010/main" val="211834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Watershed moment – Dean’s Retreat in July 2015</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Prior to this our law school operated in silos. Now, our new Dean was asking us to collaborate in ways that were unfamiliar and uncomfortable.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 - “Not in Kansas anymore”</a:t>
            </a:r>
          </a:p>
          <a:p>
            <a:endParaRPr lang="en-US" dirty="0" smtClean="0"/>
          </a:p>
          <a:p>
            <a:pPr marL="171450" indent="-171450">
              <a:buFont typeface="Arial" panose="020B0604020202020204" pitchFamily="34" charset="0"/>
              <a:buChar char="•"/>
            </a:pPr>
            <a:r>
              <a:rPr lang="en-US" baseline="0" dirty="0" smtClean="0"/>
              <a:t>Generated a list items to investigate that influenced strategic planning</a:t>
            </a:r>
          </a:p>
          <a:p>
            <a:pPr marL="171450" indent="-171450">
              <a:buFont typeface="Arial" panose="020B0604020202020204" pitchFamily="34" charset="0"/>
              <a:buChar char="•"/>
            </a:pPr>
            <a:r>
              <a:rPr lang="en-US" baseline="0" dirty="0" smtClean="0"/>
              <a:t>Awareness of how others in the law school community perceive the library and its services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0C936CD-E190-4DFC-BB08-EB2B99A9D577}" type="slidenum">
              <a:rPr lang="en-US" smtClean="0"/>
              <a:t>5</a:t>
            </a:fld>
            <a:endParaRPr lang="en-US"/>
          </a:p>
        </p:txBody>
      </p:sp>
    </p:spTree>
    <p:extLst>
      <p:ext uri="{BB962C8B-B14F-4D97-AF65-F5344CB8AC3E}">
        <p14:creationId xmlns:p14="http://schemas.microsoft.com/office/powerpoint/2010/main" val="1987926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ZJ</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Another example of how our library has been flexible in the new environment</a:t>
            </a:r>
            <a:r>
              <a:rPr lang="en-US" sz="1200" kern="1200" baseline="0" dirty="0" smtClean="0">
                <a:solidFill>
                  <a:schemeClr val="tx1"/>
                </a:solidFill>
                <a:effectLst/>
                <a:latin typeface="+mn-lt"/>
                <a:ea typeface="+mn-ea"/>
                <a:cs typeface="+mn-cs"/>
              </a:rPr>
              <a:t> took place in the Fall 2015. Career Services asked us to collaborate with them on their OCI program. Idea floated as an attempt to work cross-departmentally. The plan was to embed librarians into the on-campus interview program to support the students. Assist students in gathering information about the employer/interviewers.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How does OCI work?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Students and employers “match” and schedule interviews during an even on-campus organized by Career Development.</a:t>
            </a:r>
          </a:p>
          <a:p>
            <a:pPr marL="1714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baseline="0" dirty="0" smtClean="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smtClean="0">
                <a:solidFill>
                  <a:schemeClr val="tx1"/>
                </a:solidFill>
                <a:effectLst/>
                <a:latin typeface="+mn-lt"/>
                <a:ea typeface="+mn-ea"/>
                <a:cs typeface="+mn-cs"/>
              </a:rPr>
              <a:t>What we planned to do? Embedding in the OCI break room</a:t>
            </a:r>
          </a:p>
          <a:p>
            <a:pPr marL="1714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Librarians want to be viewed as “team players” in the organization </a:t>
            </a:r>
          </a:p>
          <a:p>
            <a:pPr marL="1714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Set up with laptop for searching of employers, interviewers, and other questions the students might have</a:t>
            </a:r>
          </a:p>
          <a:p>
            <a:pPr marL="1714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Suggest databases where appropriate (Leadership Library)</a:t>
            </a:r>
          </a:p>
          <a:p>
            <a:pPr marL="1714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baseline="0" dirty="0" smtClean="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smtClean="0">
                <a:solidFill>
                  <a:schemeClr val="tx1"/>
                </a:solidFill>
                <a:effectLst/>
                <a:latin typeface="+mn-lt"/>
                <a:ea typeface="+mn-ea"/>
                <a:cs typeface="+mn-cs"/>
              </a:rPr>
              <a:t>What actually happened? Librarians passed out snacks, located a hair dryer for a student who was caught in the rain, acknowledge that the student participating were high achieving, motivated students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C936CD-E190-4DFC-BB08-EB2B99A9D577}" type="slidenum">
              <a:rPr lang="en-US" smtClean="0"/>
              <a:t>6</a:t>
            </a:fld>
            <a:endParaRPr lang="en-US"/>
          </a:p>
        </p:txBody>
      </p:sp>
    </p:spTree>
    <p:extLst>
      <p:ext uri="{BB962C8B-B14F-4D97-AF65-F5344CB8AC3E}">
        <p14:creationId xmlns:p14="http://schemas.microsoft.com/office/powerpoint/2010/main" val="2518911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SB </a:t>
            </a:r>
          </a:p>
          <a:p>
            <a:r>
              <a:rPr lang="en-US" dirty="0" smtClean="0"/>
              <a:t>Discuss the willingness</a:t>
            </a:r>
            <a:r>
              <a:rPr lang="en-US" baseline="0" dirty="0" smtClean="0"/>
              <a:t> of our director to change responsibilities.  Stretching the definition of “Library” </a:t>
            </a:r>
          </a:p>
          <a:p>
            <a:endParaRPr lang="en-US" baseline="0" dirty="0" smtClean="0"/>
          </a:p>
          <a:p>
            <a:r>
              <a:rPr lang="en-US" baseline="0" dirty="0" smtClean="0"/>
              <a:t>From the Employer viewpoint:</a:t>
            </a:r>
          </a:p>
          <a:p>
            <a:pPr marL="171450" indent="-171450">
              <a:buFont typeface="Arial" panose="020B0604020202020204" pitchFamily="34" charset="0"/>
              <a:buChar char="•"/>
            </a:pPr>
            <a:r>
              <a:rPr lang="en-US" baseline="0" dirty="0" smtClean="0"/>
              <a:t>Being flexible signals that you value diversity in the workplace. Diversification of the workplace is the new norm. Differing cultures, religions, and employee needs mean that today’s employer must accommodate diversity when it comes to working, thinking and interacting with others. Being flexible will enable you to accommodate the needs of your diverse workforce more readily.</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Flexibility is a good management decision. Managers need to adapt to day-to-day shifts in workplace schedules – employee personal issues, an unexpected influx of work and more. Being flexible creates an environment where employers and employees can look at work and personal needs in a balanced approach, which is mutually beneficial.</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Being flexible is a win-win. Being flexible with your employees is good for business. It builds employee trust and commitment, helps attract and keep key talent, as well as drives everyone to find solutions that work for all those involved.</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Embracing change can expand your opportunities. </a:t>
            </a:r>
          </a:p>
          <a:p>
            <a:endParaRPr lang="en-US" baseline="0" dirty="0" smtClean="0"/>
          </a:p>
          <a:p>
            <a:r>
              <a:rPr lang="en-US" baseline="0" dirty="0" smtClean="0"/>
              <a:t>The Library was looking for ways to become more involved in faculty and administrative support. </a:t>
            </a:r>
          </a:p>
          <a:p>
            <a:pPr marL="171450" indent="-171450">
              <a:buFont typeface="Arial" panose="020B0604020202020204" pitchFamily="34" charset="0"/>
              <a:buChar char="•"/>
            </a:pPr>
            <a:r>
              <a:rPr lang="en-US" baseline="0" dirty="0" smtClean="0"/>
              <a:t>Cataloging Services librarian transitioned to more competitive intelligence type of research for Development and Admission</a:t>
            </a:r>
          </a:p>
          <a:p>
            <a:pPr marL="171450" indent="-171450">
              <a:buFont typeface="Arial" panose="020B0604020202020204" pitchFamily="34" charset="0"/>
              <a:buChar char="•"/>
            </a:pPr>
            <a:r>
              <a:rPr lang="en-US" baseline="0" dirty="0" smtClean="0"/>
              <a:t>Expanding the Research Assistant program so guarantee their hours so we had on-call research assistance for late-breaking faculty requests</a:t>
            </a:r>
          </a:p>
          <a:p>
            <a:pPr marL="171450" indent="-171450">
              <a:buFont typeface="Arial" panose="020B0604020202020204" pitchFamily="34" charset="0"/>
              <a:buChar char="•"/>
            </a:pPr>
            <a:r>
              <a:rPr lang="en-US" baseline="0" dirty="0" smtClean="0"/>
              <a:t>Expanding “Special Collections” responsibilities to include working with Development on alumni projects</a:t>
            </a:r>
          </a:p>
          <a:p>
            <a:endParaRPr lang="en-US" dirty="0"/>
          </a:p>
        </p:txBody>
      </p:sp>
      <p:sp>
        <p:nvSpPr>
          <p:cNvPr id="4" name="Slide Number Placeholder 3"/>
          <p:cNvSpPr>
            <a:spLocks noGrp="1"/>
          </p:cNvSpPr>
          <p:nvPr>
            <p:ph type="sldNum" sz="quarter" idx="10"/>
          </p:nvPr>
        </p:nvSpPr>
        <p:spPr/>
        <p:txBody>
          <a:bodyPr/>
          <a:lstStyle/>
          <a:p>
            <a:fld id="{90C936CD-E190-4DFC-BB08-EB2B99A9D577}" type="slidenum">
              <a:rPr lang="en-US" smtClean="0"/>
              <a:t>7</a:t>
            </a:fld>
            <a:endParaRPr lang="en-US"/>
          </a:p>
        </p:txBody>
      </p:sp>
    </p:spTree>
    <p:extLst>
      <p:ext uri="{BB962C8B-B14F-4D97-AF65-F5344CB8AC3E}">
        <p14:creationId xmlns:p14="http://schemas.microsoft.com/office/powerpoint/2010/main" val="1453296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might have been a better outcome (existing skills, teams, and resources)</a:t>
            </a:r>
          </a:p>
          <a:p>
            <a:pPr marL="0" marR="0" lvl="3"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Greater degree of autonomy for some of us which made is harder to communicate with each other.</a:t>
            </a:r>
            <a:r>
              <a:rPr lang="en-US" sz="1200" kern="1200" baseline="0" dirty="0" smtClean="0">
                <a:solidFill>
                  <a:schemeClr val="tx1"/>
                </a:solidFill>
                <a:effectLst/>
                <a:latin typeface="+mn-lt"/>
                <a:ea typeface="+mn-ea"/>
                <a:cs typeface="+mn-cs"/>
              </a:rPr>
              <a:t> Added a standing item to our management group meeting. Inform the whole Steering Group about Faculty Services, Administrative Services, and Special Collections</a:t>
            </a:r>
          </a:p>
          <a:p>
            <a:pPr marL="0" marR="0" lvl="3"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Lessons</a:t>
            </a:r>
            <a:r>
              <a:rPr lang="en-US" sz="1200" kern="1200" baseline="0" dirty="0" smtClean="0">
                <a:solidFill>
                  <a:schemeClr val="tx1"/>
                </a:solidFill>
                <a:effectLst/>
                <a:latin typeface="+mn-lt"/>
                <a:ea typeface="+mn-ea"/>
                <a:cs typeface="+mn-cs"/>
              </a:rPr>
              <a:t> learned:</a:t>
            </a:r>
            <a:endParaRPr lang="en-US" sz="1200" kern="1200" dirty="0" smtClean="0">
              <a:solidFill>
                <a:schemeClr val="tx1"/>
              </a:solidFill>
              <a:effectLst/>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”Try</a:t>
            </a:r>
            <a:r>
              <a:rPr lang="en-US" sz="1200" kern="1200" baseline="0" dirty="0" smtClean="0">
                <a:solidFill>
                  <a:schemeClr val="tx1"/>
                </a:solidFill>
                <a:effectLst/>
                <a:latin typeface="+mn-lt"/>
                <a:ea typeface="+mn-ea"/>
                <a:cs typeface="+mn-cs"/>
              </a:rPr>
              <a:t> it, no on will die” then evaluate the experience JT</a:t>
            </a:r>
          </a:p>
          <a:p>
            <a:pPr marL="171450" marR="0" lvl="3"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View every opportunity</a:t>
            </a:r>
            <a:r>
              <a:rPr lang="en-US" sz="1200" kern="1200" baseline="0" dirty="0" smtClean="0">
                <a:solidFill>
                  <a:schemeClr val="tx1"/>
                </a:solidFill>
                <a:effectLst/>
                <a:latin typeface="+mn-lt"/>
                <a:ea typeface="+mn-ea"/>
                <a:cs typeface="+mn-cs"/>
              </a:rPr>
              <a:t> as an “experience” ZJ</a:t>
            </a:r>
          </a:p>
          <a:p>
            <a:pPr marL="171450" marR="0" lvl="3" indent="-171450" algn="l" defTabSz="9144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effectLst/>
                <a:latin typeface="+mn-lt"/>
                <a:ea typeface="+mn-ea"/>
                <a:cs typeface="+mn-cs"/>
              </a:rPr>
              <a:t>See each new project or program initially as an experiment and any experiment can fail. SB</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C936CD-E190-4DFC-BB08-EB2B99A9D577}" type="slidenum">
              <a:rPr lang="en-US" smtClean="0"/>
              <a:t>8</a:t>
            </a:fld>
            <a:endParaRPr lang="en-US"/>
          </a:p>
        </p:txBody>
      </p:sp>
    </p:spTree>
    <p:extLst>
      <p:ext uri="{BB962C8B-B14F-4D97-AF65-F5344CB8AC3E}">
        <p14:creationId xmlns:p14="http://schemas.microsoft.com/office/powerpoint/2010/main" val="2876101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ZJ</a:t>
            </a:r>
          </a:p>
          <a:p>
            <a:r>
              <a:rPr lang="en-US" dirty="0" smtClean="0"/>
              <a:t>Define</a:t>
            </a:r>
            <a:r>
              <a:rPr lang="en-US" baseline="0" dirty="0" smtClean="0"/>
              <a:t> risk taking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the act or fact of doing something that involves danger in order to achieve a goal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Pose the question: Do</a:t>
            </a:r>
            <a:r>
              <a:rPr lang="en-US" sz="1200" kern="1200" baseline="0" dirty="0" smtClean="0">
                <a:solidFill>
                  <a:schemeClr val="tx1"/>
                </a:solidFill>
                <a:effectLst/>
                <a:latin typeface="+mn-lt"/>
                <a:ea typeface="+mn-ea"/>
                <a:cs typeface="+mn-cs"/>
              </a:rPr>
              <a:t> have examples of how you’ve taken risks in your workplace that you are willing to share?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Thank for responses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Let’s examine a few scenarios of flexibility at our library.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dirty="0" smtClean="0"/>
              <a:t>Goal that challenges you --- worth</a:t>
            </a:r>
            <a:r>
              <a:rPr lang="en-US" baseline="0" dirty="0" smtClean="0"/>
              <a:t> the risk </a:t>
            </a:r>
          </a:p>
          <a:p>
            <a:pPr marL="171450" indent="-171450">
              <a:buFontTx/>
              <a:buChar char="-"/>
            </a:pPr>
            <a:r>
              <a:rPr lang="en-US" baseline="0" dirty="0" smtClean="0"/>
              <a:t>Conditions will never be ideal to take a risk</a:t>
            </a:r>
          </a:p>
          <a:p>
            <a:pPr marL="171450" indent="-171450">
              <a:buFontTx/>
              <a:buChar char="-"/>
            </a:pPr>
            <a:r>
              <a:rPr lang="en-US" baseline="0" dirty="0" smtClean="0"/>
              <a:t>You must seek that which makes you uncomfortable – try</a:t>
            </a:r>
          </a:p>
          <a:p>
            <a:pPr marL="171450" indent="-171450">
              <a:buFontTx/>
              <a:buChar char="-"/>
            </a:pPr>
            <a:endParaRPr lang="en-US" baseline="0" dirty="0" smtClean="0"/>
          </a:p>
          <a:p>
            <a:pPr marL="0" indent="0">
              <a:buFontTx/>
              <a:buNone/>
            </a:pPr>
            <a:r>
              <a:rPr lang="en-US" baseline="0" dirty="0" smtClean="0"/>
              <a:t>George Washington Carver “Start where you are, with what you have. Make something of it and never be satisfied”</a:t>
            </a:r>
            <a:endParaRPr lang="en-US"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C936CD-E190-4DFC-BB08-EB2B99A9D577}" type="slidenum">
              <a:rPr lang="en-US" smtClean="0"/>
              <a:t>9</a:t>
            </a:fld>
            <a:endParaRPr lang="en-US"/>
          </a:p>
        </p:txBody>
      </p:sp>
    </p:spTree>
    <p:extLst>
      <p:ext uri="{BB962C8B-B14F-4D97-AF65-F5344CB8AC3E}">
        <p14:creationId xmlns:p14="http://schemas.microsoft.com/office/powerpoint/2010/main" val="116515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FCA2A8-CFE7-4E56-B524-C69A93A261A5}"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FF111-8E91-4D9F-816D-C9A69736263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FCA2A8-CFE7-4E56-B524-C69A93A261A5}"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FF111-8E91-4D9F-816D-C9A69736263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6FCA2A8-CFE7-4E56-B524-C69A93A261A5}"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FF111-8E91-4D9F-816D-C9A697362636}"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FCA2A8-CFE7-4E56-B524-C69A93A261A5}"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FF111-8E91-4D9F-816D-C9A697362636}"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FCA2A8-CFE7-4E56-B524-C69A93A261A5}"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FF111-8E91-4D9F-816D-C9A69736263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6FCA2A8-CFE7-4E56-B524-C69A93A261A5}" type="datetimeFigureOut">
              <a:rPr lang="en-US" smtClean="0"/>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FFF111-8E91-4D9F-816D-C9A697362636}"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FCA2A8-CFE7-4E56-B524-C69A93A261A5}" type="datetimeFigureOut">
              <a:rPr lang="en-US" smtClean="0"/>
              <a:t>4/12/2016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FFF111-8E91-4D9F-816D-C9A69736263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FCA2A8-CFE7-4E56-B524-C69A93A261A5}" type="datetimeFigureOut">
              <a:rPr lang="en-US" smtClean="0"/>
              <a:t>4/12/2016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FFF111-8E91-4D9F-816D-C9A69736263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6FCA2A8-CFE7-4E56-B524-C69A93A261A5}" type="datetimeFigureOut">
              <a:rPr lang="en-US" smtClean="0"/>
              <a:t>4/12/2016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FFF111-8E91-4D9F-816D-C9A69736263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6FCA2A8-CFE7-4E56-B524-C69A93A261A5}" type="datetimeFigureOut">
              <a:rPr lang="en-US" smtClean="0"/>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FFF111-8E91-4D9F-816D-C9A697362636}"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FCA2A8-CFE7-4E56-B524-C69A93A261A5}" type="datetimeFigureOut">
              <a:rPr lang="en-US" smtClean="0"/>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FFF111-8E91-4D9F-816D-C9A697362636}"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6FCA2A8-CFE7-4E56-B524-C69A93A261A5}" type="datetimeFigureOut">
              <a:rPr lang="en-US" smtClean="0"/>
              <a:t>4/12/2016</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4FFF111-8E91-4D9F-816D-C9A697362636}"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848600" cy="2694508"/>
          </a:xfrm>
        </p:spPr>
        <p:txBody>
          <a:bodyPr>
            <a:noAutofit/>
          </a:bodyPr>
          <a:lstStyle/>
          <a:p>
            <a:r>
              <a:rPr lang="en-US" sz="5400" b="1" dirty="0">
                <a:solidFill>
                  <a:schemeClr val="bg2">
                    <a:lumMod val="20000"/>
                    <a:lumOff val="80000"/>
                  </a:schemeClr>
                </a:solidFill>
              </a:rPr>
              <a:t>Survival of the </a:t>
            </a:r>
            <a:r>
              <a:rPr lang="en-US" sz="5400" b="1" dirty="0" smtClean="0">
                <a:solidFill>
                  <a:schemeClr val="bg2">
                    <a:lumMod val="20000"/>
                    <a:lumOff val="80000"/>
                  </a:schemeClr>
                </a:solidFill>
              </a:rPr>
              <a:t>Fittest</a:t>
            </a:r>
            <a:r>
              <a:rPr lang="en-US" sz="5400" b="1" dirty="0">
                <a:solidFill>
                  <a:schemeClr val="bg2">
                    <a:lumMod val="20000"/>
                    <a:lumOff val="80000"/>
                  </a:schemeClr>
                </a:solidFill>
              </a:rPr>
              <a:t>: Conquering a </a:t>
            </a:r>
            <a:r>
              <a:rPr lang="en-US" sz="5400" b="1" dirty="0" smtClean="0">
                <a:solidFill>
                  <a:schemeClr val="bg2">
                    <a:lumMod val="20000"/>
                    <a:lumOff val="80000"/>
                  </a:schemeClr>
                </a:solidFill>
              </a:rPr>
              <a:t>New </a:t>
            </a:r>
            <a:r>
              <a:rPr lang="en-US" sz="5400" b="1" dirty="0">
                <a:solidFill>
                  <a:schemeClr val="bg2">
                    <a:lumMod val="20000"/>
                    <a:lumOff val="80000"/>
                  </a:schemeClr>
                </a:solidFill>
              </a:rPr>
              <a:t>E</a:t>
            </a:r>
            <a:r>
              <a:rPr lang="en-US" sz="5400" b="1" dirty="0" smtClean="0">
                <a:solidFill>
                  <a:schemeClr val="bg2">
                    <a:lumMod val="20000"/>
                    <a:lumOff val="80000"/>
                  </a:schemeClr>
                </a:solidFill>
              </a:rPr>
              <a:t>nvironmental </a:t>
            </a:r>
            <a:r>
              <a:rPr lang="en-US" sz="5400" b="1" dirty="0">
                <a:solidFill>
                  <a:schemeClr val="bg2">
                    <a:lumMod val="20000"/>
                    <a:lumOff val="80000"/>
                  </a:schemeClr>
                </a:solidFill>
              </a:rPr>
              <a:t>L</a:t>
            </a:r>
            <a:r>
              <a:rPr lang="en-US" sz="5400" b="1" dirty="0" smtClean="0">
                <a:solidFill>
                  <a:schemeClr val="bg2">
                    <a:lumMod val="20000"/>
                    <a:lumOff val="80000"/>
                  </a:schemeClr>
                </a:solidFill>
              </a:rPr>
              <a:t>andscape</a:t>
            </a:r>
            <a:endParaRPr lang="en-US" sz="5400" dirty="0">
              <a:solidFill>
                <a:schemeClr val="bg2">
                  <a:lumMod val="20000"/>
                  <a:lumOff val="80000"/>
                </a:schemeClr>
              </a:solidFill>
            </a:endParaRPr>
          </a:p>
        </p:txBody>
      </p:sp>
      <p:sp>
        <p:nvSpPr>
          <p:cNvPr id="3" name="Subtitle 2"/>
          <p:cNvSpPr>
            <a:spLocks noGrp="1"/>
          </p:cNvSpPr>
          <p:nvPr>
            <p:ph type="subTitle" idx="1"/>
          </p:nvPr>
        </p:nvSpPr>
        <p:spPr>
          <a:xfrm>
            <a:off x="1447800" y="4191000"/>
            <a:ext cx="7467600" cy="1447800"/>
          </a:xfrm>
        </p:spPr>
        <p:txBody>
          <a:bodyPr>
            <a:normAutofit/>
          </a:bodyPr>
          <a:lstStyle/>
          <a:p>
            <a:pPr algn="r"/>
            <a:r>
              <a:rPr lang="en-US" sz="1600" dirty="0" smtClean="0"/>
              <a:t>Sharon Bradley, Special Collections Librarian</a:t>
            </a:r>
          </a:p>
          <a:p>
            <a:pPr algn="r"/>
            <a:r>
              <a:rPr lang="en-US" sz="1600" dirty="0" smtClean="0"/>
              <a:t>Zanada Joyner, Research and Instructional Services Librarian</a:t>
            </a:r>
          </a:p>
          <a:p>
            <a:pPr algn="r"/>
            <a:r>
              <a:rPr lang="en-US" sz="1600" dirty="0"/>
              <a:t>Jason Tubinis, Information Technology Librarian</a:t>
            </a:r>
          </a:p>
        </p:txBody>
      </p:sp>
    </p:spTree>
    <p:extLst>
      <p:ext uri="{BB962C8B-B14F-4D97-AF65-F5344CB8AC3E}">
        <p14:creationId xmlns:p14="http://schemas.microsoft.com/office/powerpoint/2010/main" val="643115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000" b="1" dirty="0" smtClean="0"/>
              <a:t>Risk Taking Scenario #1</a:t>
            </a:r>
            <a:endParaRPr lang="en-US" sz="6000" b="1" dirty="0"/>
          </a:p>
        </p:txBody>
      </p:sp>
      <p:pic>
        <p:nvPicPr>
          <p:cNvPr id="5" name="Content Placeholder 4" descr="Women portrait in red by rg102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90600" y="1981198"/>
            <a:ext cx="2514600" cy="4477035"/>
          </a:xfrm>
        </p:spPr>
      </p:pic>
      <p:pic>
        <p:nvPicPr>
          <p:cNvPr id="2050" name="Picture 2" descr="http://www.gita.tv/wp-content/uploads/2013/08/Hamm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2604435"/>
            <a:ext cx="3256919" cy="3230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932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000" b="1" dirty="0"/>
              <a:t>Risk Taking Scenario </a:t>
            </a:r>
            <a:r>
              <a:rPr lang="en-US" sz="6000" b="1" dirty="0" smtClean="0"/>
              <a:t>#2</a:t>
            </a:r>
            <a:endParaRPr lang="en-US" sz="6000" b="1"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981200"/>
            <a:ext cx="4472781" cy="4472781"/>
          </a:xfrm>
        </p:spPr>
      </p:pic>
    </p:spTree>
    <p:extLst>
      <p:ext uri="{BB962C8B-B14F-4D97-AF65-F5344CB8AC3E}">
        <p14:creationId xmlns:p14="http://schemas.microsoft.com/office/powerpoint/2010/main" val="2745941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550933"/>
            <a:ext cx="7752538" cy="4956926"/>
          </a:xfrm>
          <a:prstGeom prst="rect">
            <a:avLst/>
          </a:prstGeom>
        </p:spPr>
      </p:pic>
    </p:spTree>
    <p:extLst>
      <p:ext uri="{BB962C8B-B14F-4D97-AF65-F5344CB8AC3E}">
        <p14:creationId xmlns:p14="http://schemas.microsoft.com/office/powerpoint/2010/main" val="3003481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67364" y="725714"/>
            <a:ext cx="6383265" cy="1651535"/>
          </a:xfrm>
        </p:spPr>
        <p:txBody>
          <a:bodyPr>
            <a:noAutofit/>
          </a:bodyPr>
          <a:lstStyle/>
          <a:p>
            <a:r>
              <a:rPr lang="en-US" sz="9600" b="1" dirty="0" smtClean="0"/>
              <a:t>Humility </a:t>
            </a:r>
            <a:endParaRPr lang="en-US" sz="9600" b="1" dirty="0"/>
          </a:p>
        </p:txBody>
      </p:sp>
      <p:pic>
        <p:nvPicPr>
          <p:cNvPr id="1026" name="Picture 2" descr="C:\Users\ztjoyner\AppData\Local\Microsoft\Windows\Temporary Internet Files\Content.IE5\18XPKNKT\question_makrs_cutie_mark_by_rildraw-d4byew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343400"/>
            <a:ext cx="2242105" cy="2221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665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b="1" dirty="0" smtClean="0"/>
              <a:t>Humility Scenario #1</a:t>
            </a:r>
            <a:endParaRPr lang="en-US" sz="6000" b="1" dirty="0"/>
          </a:p>
        </p:txBody>
      </p:sp>
      <p:pic>
        <p:nvPicPr>
          <p:cNvPr id="2" name="Picture 1" descr="10 Ways To Succeed in On-Campus Recruiting (OC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4384" y="2514600"/>
            <a:ext cx="4535231" cy="4182621"/>
          </a:xfrm>
          <a:prstGeom prst="rect">
            <a:avLst/>
          </a:prstGeom>
        </p:spPr>
      </p:pic>
    </p:spTree>
    <p:extLst>
      <p:ext uri="{BB962C8B-B14F-4D97-AF65-F5344CB8AC3E}">
        <p14:creationId xmlns:p14="http://schemas.microsoft.com/office/powerpoint/2010/main" val="39144163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Humility Scenario </a:t>
            </a:r>
            <a:r>
              <a:rPr lang="en-US" sz="6000" b="1" dirty="0" smtClean="0"/>
              <a:t>#2</a:t>
            </a:r>
            <a:endParaRPr lang="en-US" sz="6000" dirty="0"/>
          </a:p>
        </p:txBody>
      </p:sp>
      <p:pic>
        <p:nvPicPr>
          <p:cNvPr id="4" name="Picture 3" descr="Road Tri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2819400"/>
            <a:ext cx="3642102" cy="35814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3219414"/>
            <a:ext cx="3975030" cy="2235954"/>
          </a:xfrm>
          <a:prstGeom prst="rect">
            <a:avLst/>
          </a:prstGeom>
        </p:spPr>
      </p:pic>
    </p:spTree>
    <p:extLst>
      <p:ext uri="{BB962C8B-B14F-4D97-AF65-F5344CB8AC3E}">
        <p14:creationId xmlns:p14="http://schemas.microsoft.com/office/powerpoint/2010/main" val="4147397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Humility Scenario </a:t>
            </a:r>
            <a:r>
              <a:rPr lang="en-US" sz="6000" b="1" dirty="0" smtClean="0"/>
              <a:t>#3</a:t>
            </a:r>
            <a:endParaRPr lang="en-US" sz="6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819400"/>
            <a:ext cx="4876800" cy="3527552"/>
          </a:xfrm>
          <a:prstGeom prst="rect">
            <a:avLst/>
          </a:prstGeom>
        </p:spPr>
      </p:pic>
    </p:spTree>
    <p:extLst>
      <p:ext uri="{BB962C8B-B14F-4D97-AF65-F5344CB8AC3E}">
        <p14:creationId xmlns:p14="http://schemas.microsoft.com/office/powerpoint/2010/main" val="3273912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ztjoyner\AppData\Local\Microsoft\Windows\Temporary Internet Files\Content.IE5\2AZ4NA3A\people-309068_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81200"/>
            <a:ext cx="3935016" cy="4681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786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smtClean="0"/>
              <a:t>Conclusion</a:t>
            </a:r>
            <a:endParaRPr lang="en-US" sz="9600" b="1" dirty="0"/>
          </a:p>
        </p:txBody>
      </p:sp>
      <p:pic>
        <p:nvPicPr>
          <p:cNvPr id="3074" name="Picture 2" descr="C:\Users\ztjoyner\AppData\Local\Microsoft\Windows\Temporary Internet Files\Content.IE5\BX1J02UH\20131029-failur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3429000" cy="44810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0" y="2971800"/>
            <a:ext cx="5105400" cy="2552700"/>
          </a:xfrm>
          <a:prstGeom prst="rect">
            <a:avLst/>
          </a:prstGeom>
        </p:spPr>
      </p:pic>
    </p:spTree>
    <p:extLst>
      <p:ext uri="{BB962C8B-B14F-4D97-AF65-F5344CB8AC3E}">
        <p14:creationId xmlns:p14="http://schemas.microsoft.com/office/powerpoint/2010/main" val="4249832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2057400"/>
            <a:ext cx="3618412" cy="1828800"/>
          </a:xfrm>
        </p:spPr>
      </p:pic>
      <p:sp>
        <p:nvSpPr>
          <p:cNvPr id="3" name="Title 2"/>
          <p:cNvSpPr>
            <a:spLocks noGrp="1"/>
          </p:cNvSpPr>
          <p:nvPr>
            <p:ph type="title"/>
          </p:nvPr>
        </p:nvSpPr>
        <p:spPr/>
        <p:txBody>
          <a:bodyPr>
            <a:noAutofit/>
          </a:bodyPr>
          <a:lstStyle/>
          <a:p>
            <a:r>
              <a:rPr lang="en-US" sz="9600" b="1" dirty="0" smtClean="0"/>
              <a:t>Background</a:t>
            </a:r>
            <a:endParaRPr lang="en-US" sz="9600" b="1" dirty="0"/>
          </a:p>
        </p:txBody>
      </p:sp>
      <p:pic>
        <p:nvPicPr>
          <p:cNvPr id="4098" name="Picture 2" descr="C:\Users\ztjoyner\AppData\Local\Microsoft\Windows\Temporary Internet Files\Content.IE5\4BYCU7N0\crisis opp[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031926"/>
            <a:ext cx="2514600" cy="252723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ztjoyner\AppData\Local\Microsoft\Windows\Temporary Internet Files\Content.IE5\BX1J02UH\5-5-14_resources_blu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4114" y="2667000"/>
            <a:ext cx="3205486" cy="3205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219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6000" b="1" dirty="0" smtClean="0"/>
              <a:t>Change in Leadership</a:t>
            </a:r>
            <a:endParaRPr lang="en-US" sz="6000" b="1" dirty="0"/>
          </a:p>
        </p:txBody>
      </p:sp>
      <p:sp>
        <p:nvSpPr>
          <p:cNvPr id="6" name="Text Placeholder 5"/>
          <p:cNvSpPr>
            <a:spLocks noGrp="1"/>
          </p:cNvSpPr>
          <p:nvPr>
            <p:ph type="body" sz="half" idx="2"/>
          </p:nvPr>
        </p:nvSpPr>
        <p:spPr/>
        <p:txBody>
          <a:bodyPr/>
          <a:lstStyle/>
          <a:p>
            <a:r>
              <a:rPr lang="en-US" dirty="0" smtClean="0"/>
              <a:t>New Law School Dean</a:t>
            </a:r>
            <a:endParaRPr lang="en-US" dirty="0"/>
          </a:p>
        </p:txBody>
      </p:sp>
      <p:pic>
        <p:nvPicPr>
          <p:cNvPr id="7" name="Picture Placeholder 6" descr="leadership.jpg"/>
          <p:cNvPicPr>
            <a:picLocks noGrp="1" noChangeAspect="1"/>
          </p:cNvPicPr>
          <p:nvPr>
            <p:ph type="pic" idx="1"/>
          </p:nvPr>
        </p:nvPicPr>
        <p:blipFill>
          <a:blip r:embed="rId3">
            <a:extLst>
              <a:ext uri="{28A0092B-C50C-407E-A947-70E740481C1C}">
                <a14:useLocalDpi xmlns:a14="http://schemas.microsoft.com/office/drawing/2010/main" val="0"/>
              </a:ext>
            </a:extLst>
          </a:blip>
          <a:srcRect t="8971" b="8971"/>
          <a:stretch>
            <a:fillRect/>
          </a:stretch>
        </p:blipFill>
        <p:spPr>
          <a:xfrm>
            <a:off x="410633" y="762000"/>
            <a:ext cx="4457700" cy="3835401"/>
          </a:xfrm>
        </p:spPr>
      </p:pic>
    </p:spTree>
    <p:extLst>
      <p:ext uri="{BB962C8B-B14F-4D97-AF65-F5344CB8AC3E}">
        <p14:creationId xmlns:p14="http://schemas.microsoft.com/office/powerpoint/2010/main" val="327565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85800"/>
            <a:ext cx="7848600" cy="1905000"/>
          </a:xfrm>
        </p:spPr>
        <p:txBody>
          <a:bodyPr>
            <a:noAutofit/>
          </a:bodyPr>
          <a:lstStyle/>
          <a:p>
            <a:r>
              <a:rPr lang="en-US" sz="9600" b="1" dirty="0" smtClean="0"/>
              <a:t>Flexibility</a:t>
            </a:r>
            <a:endParaRPr lang="en-US" sz="9600" b="1" dirty="0"/>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685801" y="4303550"/>
            <a:ext cx="2057400" cy="2424275"/>
          </a:xfrm>
        </p:spPr>
      </p:pic>
    </p:spTree>
    <p:extLst>
      <p:ext uri="{BB962C8B-B14F-4D97-AF65-F5344CB8AC3E}">
        <p14:creationId xmlns:p14="http://schemas.microsoft.com/office/powerpoint/2010/main" val="1003181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000" b="1" dirty="0" smtClean="0"/>
              <a:t>Flexibility Scenario #1</a:t>
            </a:r>
            <a:endParaRPr lang="en-US" sz="6000" b="1" dirty="0"/>
          </a:p>
        </p:txBody>
      </p:sp>
      <p:pic>
        <p:nvPicPr>
          <p:cNvPr id="6147" name="Picture 3" descr="C:\Users\ztjoyner\AppData\Local\Microsoft\Windows\Temporary Internet Files\Content.IE5\18XPKNKT\meet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590800"/>
            <a:ext cx="5714163" cy="4193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473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000" b="1" dirty="0" smtClean="0"/>
              <a:t>Flexibility Scenario #2</a:t>
            </a:r>
            <a:endParaRPr lang="en-US" sz="6000" b="1" dirty="0"/>
          </a:p>
        </p:txBody>
      </p:sp>
      <p:pic>
        <p:nvPicPr>
          <p:cNvPr id="5123" name="Picture 3" descr="C:\Users\ztjoyner\AppData\Local\Microsoft\Windows\Temporary Internet Files\Content.IE5\BX1J02UH\dreamstime_l_329153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133600"/>
            <a:ext cx="3736179" cy="373617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Using LinkedIn to Find Paralegal Job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3581938"/>
            <a:ext cx="3781341" cy="2516441"/>
          </a:xfrm>
          <a:prstGeom prst="rect">
            <a:avLst/>
          </a:prstGeom>
        </p:spPr>
      </p:pic>
    </p:spTree>
    <p:extLst>
      <p:ext uri="{BB962C8B-B14F-4D97-AF65-F5344CB8AC3E}">
        <p14:creationId xmlns:p14="http://schemas.microsoft.com/office/powerpoint/2010/main" val="9364990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000" b="1" dirty="0" smtClean="0"/>
              <a:t>Flexibility Scenario #3</a:t>
            </a:r>
            <a:endParaRPr lang="en-US" sz="6000" b="1" dirty="0"/>
          </a:p>
        </p:txBody>
      </p:sp>
      <p:pic>
        <p:nvPicPr>
          <p:cNvPr id="1026" name="Picture 2" descr="https://tse1.mm.bing.net/th?&amp;id=OIP.M1ce77d9c97227b16033df0d4c9b6effeo0&amp;w=198&amp;h=297&amp;c=0&amp;pid=1.9&amp;rs=0&amp;p=0&amp;r=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5400" y="2895600"/>
            <a:ext cx="1885950" cy="2828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ext uri="{D42A27DB-BD31-4B8C-83A1-F6EECF244321}">
                <p14:modId xmlns:p14="http://schemas.microsoft.com/office/powerpoint/2010/main" val="402795188"/>
              </p:ext>
            </p:extLst>
          </p:nvPr>
        </p:nvGraphicFramePr>
        <p:xfrm>
          <a:off x="3981450" y="3505200"/>
          <a:ext cx="1657350" cy="106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8" name="Picture 4" descr="https://balletthebestphotographs.files.wordpress.com/2013/12/w-misty-copeland-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32686" y="2678697"/>
            <a:ext cx="2734069" cy="3874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0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762000"/>
            <a:ext cx="3886200" cy="3886200"/>
          </a:xfrm>
          <a:prstGeom prst="rect">
            <a:avLst/>
          </a:prstGeom>
        </p:spPr>
      </p:pic>
    </p:spTree>
    <p:extLst>
      <p:ext uri="{BB962C8B-B14F-4D97-AF65-F5344CB8AC3E}">
        <p14:creationId xmlns:p14="http://schemas.microsoft.com/office/powerpoint/2010/main" val="3461150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914400"/>
            <a:ext cx="7696200" cy="1981200"/>
          </a:xfrm>
        </p:spPr>
        <p:txBody>
          <a:bodyPr>
            <a:normAutofit/>
          </a:bodyPr>
          <a:lstStyle/>
          <a:p>
            <a:r>
              <a:rPr lang="en-US" sz="9600" b="1" dirty="0" smtClean="0"/>
              <a:t>Risk Taking </a:t>
            </a:r>
            <a:endParaRPr lang="en-US" sz="9600" b="1" dirty="0"/>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81000" y="4419600"/>
            <a:ext cx="3534499" cy="2187863"/>
          </a:xfrm>
        </p:spPr>
      </p:pic>
    </p:spTree>
    <p:extLst>
      <p:ext uri="{BB962C8B-B14F-4D97-AF65-F5344CB8AC3E}">
        <p14:creationId xmlns:p14="http://schemas.microsoft.com/office/powerpoint/2010/main" val="13119770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511</TotalTime>
  <Words>1745</Words>
  <Application>Microsoft Office PowerPoint</Application>
  <PresentationFormat>On-screen Show (4:3)</PresentationFormat>
  <Paragraphs>226</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Candara</vt:lpstr>
      <vt:lpstr>Symbol</vt:lpstr>
      <vt:lpstr>Waveform</vt:lpstr>
      <vt:lpstr>Survival of the Fittest: Conquering a New Environmental Landscape</vt:lpstr>
      <vt:lpstr>Background</vt:lpstr>
      <vt:lpstr>Change in Leadership</vt:lpstr>
      <vt:lpstr>Flexibility</vt:lpstr>
      <vt:lpstr>Flexibility Scenario #1</vt:lpstr>
      <vt:lpstr>Flexibility Scenario #2</vt:lpstr>
      <vt:lpstr>Flexibility Scenario #3</vt:lpstr>
      <vt:lpstr>PowerPoint Presentation</vt:lpstr>
      <vt:lpstr>Risk Taking </vt:lpstr>
      <vt:lpstr>Risk Taking Scenario #1</vt:lpstr>
      <vt:lpstr>Risk Taking Scenario #2</vt:lpstr>
      <vt:lpstr>PowerPoint Presentation</vt:lpstr>
      <vt:lpstr>PowerPoint Presentation</vt:lpstr>
      <vt:lpstr>Humility Scenario #1</vt:lpstr>
      <vt:lpstr>Humility Scenario #2</vt:lpstr>
      <vt:lpstr>Humility Scenario #3</vt:lpstr>
      <vt:lpstr>PowerPoint Presentation</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Survival of the fittest: Conquering a new environmental landscape</dc:title>
  <dc:creator>Zanada T Joyner</dc:creator>
  <cp:lastModifiedBy>Sharon A Bradley</cp:lastModifiedBy>
  <cp:revision>43</cp:revision>
  <dcterms:created xsi:type="dcterms:W3CDTF">2016-02-16T18:52:22Z</dcterms:created>
  <dcterms:modified xsi:type="dcterms:W3CDTF">2016-04-12T20:58:35Z</dcterms:modified>
</cp:coreProperties>
</file>