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5"/>
  </p:notesMasterIdLst>
  <p:sldIdLst>
    <p:sldId id="256" r:id="rId2"/>
    <p:sldId id="257" r:id="rId3"/>
    <p:sldId id="258" r:id="rId4"/>
    <p:sldId id="259" r:id="rId5"/>
    <p:sldId id="260" r:id="rId6"/>
    <p:sldId id="261" r:id="rId7"/>
    <p:sldId id="269" r:id="rId8"/>
    <p:sldId id="263" r:id="rId9"/>
    <p:sldId id="264" r:id="rId10"/>
    <p:sldId id="262" r:id="rId11"/>
    <p:sldId id="266" r:id="rId12"/>
    <p:sldId id="268" r:id="rId13"/>
    <p:sldId id="270" r:id="rId1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50000" autoAdjust="0"/>
  </p:normalViewPr>
  <p:slideViewPr>
    <p:cSldViewPr snapToGrid="0">
      <p:cViewPr varScale="1">
        <p:scale>
          <a:sx n="55" d="100"/>
          <a:sy n="55" d="100"/>
        </p:scale>
        <p:origin x="20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BCB6E7B-C7CE-41F6-A69C-63ADD2B4B192}" type="datetimeFigureOut">
              <a:rPr lang="en-US" smtClean="0"/>
              <a:t>10/22/2017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20A09DA-B9A5-4E2D-B668-D20C9EB5EF38}" type="slidenum">
              <a:rPr lang="en-US" smtClean="0"/>
              <a:t>‹#›</a:t>
            </a:fld>
            <a:endParaRPr lang="en-US"/>
          </a:p>
        </p:txBody>
      </p:sp>
    </p:spTree>
    <p:extLst>
      <p:ext uri="{BB962C8B-B14F-4D97-AF65-F5344CB8AC3E}">
        <p14:creationId xmlns:p14="http://schemas.microsoft.com/office/powerpoint/2010/main" val="348939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20A09DA-B9A5-4E2D-B668-D20C9EB5EF38}" type="slidenum">
              <a:rPr lang="en-US" smtClean="0"/>
              <a:t>1</a:t>
            </a:fld>
            <a:endParaRPr lang="en-US"/>
          </a:p>
        </p:txBody>
      </p:sp>
    </p:spTree>
    <p:extLst>
      <p:ext uri="{BB962C8B-B14F-4D97-AF65-F5344CB8AC3E}">
        <p14:creationId xmlns:p14="http://schemas.microsoft.com/office/powerpoint/2010/main" val="305101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sz="1600" dirty="0" smtClean="0"/>
          </a:p>
        </p:txBody>
      </p:sp>
      <p:sp>
        <p:nvSpPr>
          <p:cNvPr id="4" name="Slide Number Placeholder 3"/>
          <p:cNvSpPr>
            <a:spLocks noGrp="1"/>
          </p:cNvSpPr>
          <p:nvPr>
            <p:ph type="sldNum" sz="quarter" idx="10"/>
          </p:nvPr>
        </p:nvSpPr>
        <p:spPr/>
        <p:txBody>
          <a:bodyPr/>
          <a:lstStyle/>
          <a:p>
            <a:fld id="{520A09DA-B9A5-4E2D-B668-D20C9EB5EF38}" type="slidenum">
              <a:rPr lang="en-US" smtClean="0"/>
              <a:t>10</a:t>
            </a:fld>
            <a:endParaRPr lang="en-US"/>
          </a:p>
        </p:txBody>
      </p:sp>
    </p:spTree>
    <p:extLst>
      <p:ext uri="{BB962C8B-B14F-4D97-AF65-F5344CB8AC3E}">
        <p14:creationId xmlns:p14="http://schemas.microsoft.com/office/powerpoint/2010/main" val="2704048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20A09DA-B9A5-4E2D-B668-D20C9EB5EF38}" type="slidenum">
              <a:rPr lang="en-US" smtClean="0"/>
              <a:t>11</a:t>
            </a:fld>
            <a:endParaRPr lang="en-US"/>
          </a:p>
        </p:txBody>
      </p:sp>
    </p:spTree>
    <p:extLst>
      <p:ext uri="{BB962C8B-B14F-4D97-AF65-F5344CB8AC3E}">
        <p14:creationId xmlns:p14="http://schemas.microsoft.com/office/powerpoint/2010/main" val="2928874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520A09DA-B9A5-4E2D-B668-D20C9EB5EF38}" type="slidenum">
              <a:rPr lang="en-US" smtClean="0"/>
              <a:t>12</a:t>
            </a:fld>
            <a:endParaRPr lang="en-US"/>
          </a:p>
        </p:txBody>
      </p:sp>
    </p:spTree>
    <p:extLst>
      <p:ext uri="{BB962C8B-B14F-4D97-AF65-F5344CB8AC3E}">
        <p14:creationId xmlns:p14="http://schemas.microsoft.com/office/powerpoint/2010/main" val="145430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0A09DA-B9A5-4E2D-B668-D20C9EB5EF38}" type="slidenum">
              <a:rPr lang="en-US" smtClean="0"/>
              <a:t>13</a:t>
            </a:fld>
            <a:endParaRPr lang="en-US"/>
          </a:p>
        </p:txBody>
      </p:sp>
    </p:spTree>
    <p:extLst>
      <p:ext uri="{BB962C8B-B14F-4D97-AF65-F5344CB8AC3E}">
        <p14:creationId xmlns:p14="http://schemas.microsoft.com/office/powerpoint/2010/main" val="112736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0A09DA-B9A5-4E2D-B668-D20C9EB5EF38}" type="slidenum">
              <a:rPr lang="en-US" smtClean="0"/>
              <a:t>2</a:t>
            </a:fld>
            <a:endParaRPr lang="en-US"/>
          </a:p>
        </p:txBody>
      </p:sp>
    </p:spTree>
    <p:extLst>
      <p:ext uri="{BB962C8B-B14F-4D97-AF65-F5344CB8AC3E}">
        <p14:creationId xmlns:p14="http://schemas.microsoft.com/office/powerpoint/2010/main" val="281527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sz="1600" dirty="0"/>
          </a:p>
        </p:txBody>
      </p:sp>
      <p:sp>
        <p:nvSpPr>
          <p:cNvPr id="4" name="Slide Number Placeholder 3"/>
          <p:cNvSpPr>
            <a:spLocks noGrp="1"/>
          </p:cNvSpPr>
          <p:nvPr>
            <p:ph type="sldNum" sz="quarter" idx="10"/>
          </p:nvPr>
        </p:nvSpPr>
        <p:spPr/>
        <p:txBody>
          <a:bodyPr/>
          <a:lstStyle/>
          <a:p>
            <a:fld id="{435FD78E-E12B-4B9C-9FCA-2240CDF5DBEA}" type="slidenum">
              <a:rPr lang="en-US" smtClean="0"/>
              <a:t>3</a:t>
            </a:fld>
            <a:endParaRPr lang="en-US"/>
          </a:p>
        </p:txBody>
      </p:sp>
    </p:spTree>
    <p:extLst>
      <p:ext uri="{BB962C8B-B14F-4D97-AF65-F5344CB8AC3E}">
        <p14:creationId xmlns:p14="http://schemas.microsoft.com/office/powerpoint/2010/main" val="275153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435FD78E-E12B-4B9C-9FCA-2240CDF5DBEA}" type="slidenum">
              <a:rPr lang="en-US" smtClean="0"/>
              <a:t>4</a:t>
            </a:fld>
            <a:endParaRPr lang="en-US"/>
          </a:p>
        </p:txBody>
      </p:sp>
    </p:spTree>
    <p:extLst>
      <p:ext uri="{BB962C8B-B14F-4D97-AF65-F5344CB8AC3E}">
        <p14:creationId xmlns:p14="http://schemas.microsoft.com/office/powerpoint/2010/main" val="288849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smtClean="0"/>
          </a:p>
        </p:txBody>
      </p:sp>
      <p:sp>
        <p:nvSpPr>
          <p:cNvPr id="4" name="Slide Number Placeholder 3"/>
          <p:cNvSpPr>
            <a:spLocks noGrp="1"/>
          </p:cNvSpPr>
          <p:nvPr>
            <p:ph type="sldNum" sz="quarter" idx="10"/>
          </p:nvPr>
        </p:nvSpPr>
        <p:spPr/>
        <p:txBody>
          <a:bodyPr/>
          <a:lstStyle/>
          <a:p>
            <a:fld id="{520A09DA-B9A5-4E2D-B668-D20C9EB5EF38}" type="slidenum">
              <a:rPr lang="en-US" smtClean="0"/>
              <a:t>5</a:t>
            </a:fld>
            <a:endParaRPr lang="en-US"/>
          </a:p>
        </p:txBody>
      </p:sp>
    </p:spTree>
    <p:extLst>
      <p:ext uri="{BB962C8B-B14F-4D97-AF65-F5344CB8AC3E}">
        <p14:creationId xmlns:p14="http://schemas.microsoft.com/office/powerpoint/2010/main" val="2930650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smtClean="0"/>
          </a:p>
        </p:txBody>
      </p:sp>
      <p:sp>
        <p:nvSpPr>
          <p:cNvPr id="4" name="Slide Number Placeholder 3"/>
          <p:cNvSpPr>
            <a:spLocks noGrp="1"/>
          </p:cNvSpPr>
          <p:nvPr>
            <p:ph type="sldNum" sz="quarter" idx="10"/>
          </p:nvPr>
        </p:nvSpPr>
        <p:spPr/>
        <p:txBody>
          <a:bodyPr/>
          <a:lstStyle/>
          <a:p>
            <a:fld id="{520A09DA-B9A5-4E2D-B668-D20C9EB5EF38}" type="slidenum">
              <a:rPr lang="en-US" smtClean="0"/>
              <a:t>6</a:t>
            </a:fld>
            <a:endParaRPr lang="en-US"/>
          </a:p>
        </p:txBody>
      </p:sp>
    </p:spTree>
    <p:extLst>
      <p:ext uri="{BB962C8B-B14F-4D97-AF65-F5344CB8AC3E}">
        <p14:creationId xmlns:p14="http://schemas.microsoft.com/office/powerpoint/2010/main" val="301182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p:txBody>
      </p:sp>
      <p:sp>
        <p:nvSpPr>
          <p:cNvPr id="4" name="Slide Number Placeholder 3"/>
          <p:cNvSpPr>
            <a:spLocks noGrp="1"/>
          </p:cNvSpPr>
          <p:nvPr>
            <p:ph type="sldNum" sz="quarter" idx="10"/>
          </p:nvPr>
        </p:nvSpPr>
        <p:spPr/>
        <p:txBody>
          <a:bodyPr/>
          <a:lstStyle/>
          <a:p>
            <a:fld id="{520A09DA-B9A5-4E2D-B668-D20C9EB5EF38}" type="slidenum">
              <a:rPr lang="en-US" smtClean="0"/>
              <a:t>7</a:t>
            </a:fld>
            <a:endParaRPr lang="en-US"/>
          </a:p>
        </p:txBody>
      </p:sp>
    </p:spTree>
    <p:extLst>
      <p:ext uri="{BB962C8B-B14F-4D97-AF65-F5344CB8AC3E}">
        <p14:creationId xmlns:p14="http://schemas.microsoft.com/office/powerpoint/2010/main" val="317343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sz="1600" dirty="0"/>
          </a:p>
        </p:txBody>
      </p:sp>
      <p:sp>
        <p:nvSpPr>
          <p:cNvPr id="4" name="Slide Number Placeholder 3"/>
          <p:cNvSpPr>
            <a:spLocks noGrp="1"/>
          </p:cNvSpPr>
          <p:nvPr>
            <p:ph type="sldNum" sz="quarter" idx="10"/>
          </p:nvPr>
        </p:nvSpPr>
        <p:spPr/>
        <p:txBody>
          <a:bodyPr/>
          <a:lstStyle/>
          <a:p>
            <a:fld id="{520A09DA-B9A5-4E2D-B668-D20C9EB5EF38}" type="slidenum">
              <a:rPr lang="en-US" smtClean="0"/>
              <a:t>8</a:t>
            </a:fld>
            <a:endParaRPr lang="en-US"/>
          </a:p>
        </p:txBody>
      </p:sp>
    </p:spTree>
    <p:extLst>
      <p:ext uri="{BB962C8B-B14F-4D97-AF65-F5344CB8AC3E}">
        <p14:creationId xmlns:p14="http://schemas.microsoft.com/office/powerpoint/2010/main" val="236386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A09DA-B9A5-4E2D-B668-D20C9EB5EF38}" type="slidenum">
              <a:rPr lang="en-US" smtClean="0"/>
              <a:t>9</a:t>
            </a:fld>
            <a:endParaRPr lang="en-US"/>
          </a:p>
        </p:txBody>
      </p:sp>
    </p:spTree>
    <p:extLst>
      <p:ext uri="{BB962C8B-B14F-4D97-AF65-F5344CB8AC3E}">
        <p14:creationId xmlns:p14="http://schemas.microsoft.com/office/powerpoint/2010/main" val="255549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80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420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300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036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66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462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24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103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10/22/2017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88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10/22/2017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6152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193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10/22/2017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220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Laws are Made:</a:t>
            </a:r>
            <a:endParaRPr lang="en-US" dirty="0"/>
          </a:p>
        </p:txBody>
      </p:sp>
      <p:sp>
        <p:nvSpPr>
          <p:cNvPr id="3" name="Subtitle 2"/>
          <p:cNvSpPr>
            <a:spLocks noGrp="1"/>
          </p:cNvSpPr>
          <p:nvPr>
            <p:ph type="subTitle" idx="1"/>
          </p:nvPr>
        </p:nvSpPr>
        <p:spPr/>
        <p:txBody>
          <a:bodyPr/>
          <a:lstStyle/>
          <a:p>
            <a:r>
              <a:rPr lang="en-US" dirty="0" smtClean="0"/>
              <a:t>The Courts</a:t>
            </a:r>
            <a:endParaRPr lang="en-US" dirty="0"/>
          </a:p>
        </p:txBody>
      </p:sp>
    </p:spTree>
    <p:extLst>
      <p:ext uri="{BB962C8B-B14F-4D97-AF65-F5344CB8AC3E}">
        <p14:creationId xmlns:p14="http://schemas.microsoft.com/office/powerpoint/2010/main" val="382744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Opinions</a:t>
            </a:r>
            <a:endParaRPr lang="en-US" dirty="0"/>
          </a:p>
        </p:txBody>
      </p:sp>
      <p:sp>
        <p:nvSpPr>
          <p:cNvPr id="3" name="Content Placeholder 2"/>
          <p:cNvSpPr>
            <a:spLocks noGrp="1"/>
          </p:cNvSpPr>
          <p:nvPr>
            <p:ph idx="1"/>
          </p:nvPr>
        </p:nvSpPr>
        <p:spPr>
          <a:xfrm>
            <a:off x="1097280" y="1737360"/>
            <a:ext cx="10058400" cy="4023360"/>
          </a:xfrm>
        </p:spPr>
        <p:txBody>
          <a:bodyPr/>
          <a:lstStyle/>
          <a:p>
            <a:r>
              <a:rPr lang="en-US" dirty="0" smtClean="0"/>
              <a:t>Let’s hope there’s a statute</a:t>
            </a:r>
          </a:p>
          <a:p>
            <a:r>
              <a:rPr lang="en-US" dirty="0" smtClean="0"/>
              <a:t>But the court might still have to interpret the </a:t>
            </a:r>
            <a:r>
              <a:rPr lang="en-US" dirty="0" smtClean="0"/>
              <a:t>statute</a:t>
            </a:r>
          </a:p>
          <a:p>
            <a:r>
              <a:rPr lang="en-US" dirty="0" smtClean="0"/>
              <a:t>Appellate courts issue published opinions</a:t>
            </a:r>
            <a:endParaRPr lang="en-US" dirty="0" smtClean="0"/>
          </a:p>
          <a:p>
            <a:r>
              <a:rPr lang="en-US" dirty="0" smtClean="0"/>
              <a:t>Opinions</a:t>
            </a:r>
          </a:p>
          <a:p>
            <a:pPr lvl="1"/>
            <a:r>
              <a:rPr lang="en-US" dirty="0" smtClean="0"/>
              <a:t>Majority</a:t>
            </a:r>
          </a:p>
          <a:p>
            <a:pPr lvl="1"/>
            <a:r>
              <a:rPr lang="en-US" dirty="0" smtClean="0"/>
              <a:t>Dissenting </a:t>
            </a:r>
          </a:p>
          <a:p>
            <a:pPr lvl="1"/>
            <a:r>
              <a:rPr lang="en-US" dirty="0" smtClean="0"/>
              <a:t>Concurring </a:t>
            </a:r>
          </a:p>
          <a:p>
            <a:pPr lvl="1"/>
            <a:r>
              <a:rPr lang="en-US" dirty="0" smtClean="0"/>
              <a:t>I’ll join you</a:t>
            </a:r>
          </a:p>
          <a:p>
            <a:pPr lvl="1"/>
            <a:r>
              <a:rPr lang="en-US" dirty="0" smtClean="0"/>
              <a:t>Plurality</a:t>
            </a:r>
            <a:endParaRPr lang="en-US" dirty="0"/>
          </a:p>
        </p:txBody>
      </p:sp>
    </p:spTree>
    <p:extLst>
      <p:ext uri="{BB962C8B-B14F-4D97-AF65-F5344CB8AC3E}">
        <p14:creationId xmlns:p14="http://schemas.microsoft.com/office/powerpoint/2010/main" val="3347000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Reporters</a:t>
            </a:r>
            <a:endParaRPr lang="en-US" dirty="0"/>
          </a:p>
        </p:txBody>
      </p:sp>
      <p:sp>
        <p:nvSpPr>
          <p:cNvPr id="3" name="Content Placeholder 2"/>
          <p:cNvSpPr>
            <a:spLocks noGrp="1"/>
          </p:cNvSpPr>
          <p:nvPr>
            <p:ph idx="1"/>
          </p:nvPr>
        </p:nvSpPr>
        <p:spPr/>
        <p:txBody>
          <a:bodyPr/>
          <a:lstStyle/>
          <a:p>
            <a:r>
              <a:rPr lang="en-US" dirty="0" smtClean="0"/>
              <a:t>John B. West</a:t>
            </a:r>
          </a:p>
          <a:p>
            <a:r>
              <a:rPr lang="en-US" dirty="0" smtClean="0"/>
              <a:t>Jurisdictional</a:t>
            </a:r>
          </a:p>
          <a:p>
            <a:r>
              <a:rPr lang="en-US" dirty="0" smtClean="0"/>
              <a:t>Judicial level</a:t>
            </a:r>
            <a:endParaRPr lang="en-US" dirty="0" smtClean="0"/>
          </a:p>
          <a:p>
            <a:r>
              <a:rPr lang="en-US" dirty="0" smtClean="0"/>
              <a:t>Regional</a:t>
            </a:r>
          </a:p>
          <a:p>
            <a:r>
              <a:rPr lang="en-US" dirty="0" smtClean="0"/>
              <a:t>Topical </a:t>
            </a:r>
            <a:endParaRPr lang="en-US" dirty="0"/>
          </a:p>
        </p:txBody>
      </p:sp>
      <p:pic>
        <p:nvPicPr>
          <p:cNvPr id="4" name="Picture 3"/>
          <p:cNvPicPr>
            <a:picLocks noChangeAspect="1"/>
          </p:cNvPicPr>
          <p:nvPr/>
        </p:nvPicPr>
        <p:blipFill>
          <a:blip r:embed="rId3"/>
          <a:stretch>
            <a:fillRect/>
          </a:stretch>
        </p:blipFill>
        <p:spPr>
          <a:xfrm>
            <a:off x="4150335" y="1957176"/>
            <a:ext cx="6353175" cy="3800475"/>
          </a:xfrm>
          <a:prstGeom prst="rect">
            <a:avLst/>
          </a:prstGeom>
        </p:spPr>
      </p:pic>
    </p:spTree>
    <p:extLst>
      <p:ext uri="{BB962C8B-B14F-4D97-AF65-F5344CB8AC3E}">
        <p14:creationId xmlns:p14="http://schemas.microsoft.com/office/powerpoint/2010/main" val="379765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Lawyers </a:t>
            </a:r>
            <a:r>
              <a:rPr lang="en-US" dirty="0" smtClean="0"/>
              <a:t>Doing?</a:t>
            </a:r>
            <a:endParaRPr lang="en-US" dirty="0"/>
          </a:p>
        </p:txBody>
      </p:sp>
      <p:sp>
        <p:nvSpPr>
          <p:cNvPr id="3" name="Content Placeholder 2"/>
          <p:cNvSpPr>
            <a:spLocks noGrp="1"/>
          </p:cNvSpPr>
          <p:nvPr>
            <p:ph idx="1"/>
          </p:nvPr>
        </p:nvSpPr>
        <p:spPr/>
        <p:txBody>
          <a:bodyPr>
            <a:normAutofit/>
          </a:bodyPr>
          <a:lstStyle/>
          <a:p>
            <a:r>
              <a:rPr lang="en-US" sz="3200" dirty="0" smtClean="0"/>
              <a:t>Finding the perfect authority</a:t>
            </a:r>
          </a:p>
          <a:p>
            <a:r>
              <a:rPr lang="en-US" sz="3200" dirty="0" smtClean="0"/>
              <a:t>Filing a Motion – Trial court</a:t>
            </a:r>
          </a:p>
          <a:p>
            <a:r>
              <a:rPr lang="en-US" sz="3200" dirty="0" smtClean="0"/>
              <a:t>Filing a Brief – Appellate court</a:t>
            </a:r>
          </a:p>
          <a:p>
            <a:r>
              <a:rPr lang="en-US" sz="3200" dirty="0" smtClean="0"/>
              <a:t>Arguing that precedent is binding or not</a:t>
            </a:r>
          </a:p>
          <a:p>
            <a:r>
              <a:rPr lang="en-US" sz="3200" dirty="0" smtClean="0"/>
              <a:t>Distinguishing the facts</a:t>
            </a:r>
          </a:p>
          <a:p>
            <a:r>
              <a:rPr lang="en-US" sz="3200" dirty="0" smtClean="0"/>
              <a:t>They are not loopholes or technicalities</a:t>
            </a:r>
            <a:endParaRPr lang="en-US" sz="3200" dirty="0"/>
          </a:p>
        </p:txBody>
      </p:sp>
    </p:spTree>
    <p:extLst>
      <p:ext uri="{BB962C8B-B14F-4D97-AF65-F5344CB8AC3E}">
        <p14:creationId xmlns:p14="http://schemas.microsoft.com/office/powerpoint/2010/main" val="3792983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Sharon Bradley</a:t>
            </a:r>
            <a:endParaRPr lang="en-US" dirty="0"/>
          </a:p>
        </p:txBody>
      </p:sp>
      <p:sp>
        <p:nvSpPr>
          <p:cNvPr id="3" name="Content Placeholder 2"/>
          <p:cNvSpPr>
            <a:spLocks noGrp="1"/>
          </p:cNvSpPr>
          <p:nvPr>
            <p:ph idx="1"/>
          </p:nvPr>
        </p:nvSpPr>
        <p:spPr/>
        <p:txBody>
          <a:bodyPr/>
          <a:lstStyle/>
          <a:p>
            <a:r>
              <a:rPr lang="en-US" dirty="0" smtClean="0"/>
              <a:t>Special Collections Librarian</a:t>
            </a:r>
          </a:p>
          <a:p>
            <a:r>
              <a:rPr lang="en-US" dirty="0" smtClean="0"/>
              <a:t>Alexander Campbell King Law Library</a:t>
            </a:r>
          </a:p>
          <a:p>
            <a:r>
              <a:rPr lang="en-US" dirty="0" smtClean="0"/>
              <a:t>University of Georgia School of Law</a:t>
            </a:r>
          </a:p>
          <a:p>
            <a:r>
              <a:rPr lang="en-US" dirty="0" smtClean="0"/>
              <a:t>bradleys@uga.edu</a:t>
            </a:r>
            <a:endParaRPr lang="en-US" dirty="0"/>
          </a:p>
        </p:txBody>
      </p:sp>
    </p:spTree>
    <p:extLst>
      <p:ext uri="{BB962C8B-B14F-4D97-AF65-F5344CB8AC3E}">
        <p14:creationId xmlns:p14="http://schemas.microsoft.com/office/powerpoint/2010/main" val="1038289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Sharon Bradley</a:t>
            </a:r>
            <a:endParaRPr lang="en-US" dirty="0"/>
          </a:p>
        </p:txBody>
      </p:sp>
      <p:sp>
        <p:nvSpPr>
          <p:cNvPr id="3" name="Content Placeholder 2"/>
          <p:cNvSpPr>
            <a:spLocks noGrp="1"/>
          </p:cNvSpPr>
          <p:nvPr>
            <p:ph idx="1"/>
          </p:nvPr>
        </p:nvSpPr>
        <p:spPr/>
        <p:txBody>
          <a:bodyPr/>
          <a:lstStyle/>
          <a:p>
            <a:r>
              <a:rPr lang="en-US" dirty="0" smtClean="0"/>
              <a:t>Special Collections Librarian</a:t>
            </a:r>
          </a:p>
          <a:p>
            <a:r>
              <a:rPr lang="en-US" dirty="0" smtClean="0"/>
              <a:t>Alexander Campbell King Law Library</a:t>
            </a:r>
          </a:p>
          <a:p>
            <a:r>
              <a:rPr lang="en-US" dirty="0" smtClean="0"/>
              <a:t>University of Georgia School of Law</a:t>
            </a:r>
          </a:p>
          <a:p>
            <a:r>
              <a:rPr lang="en-US" dirty="0" smtClean="0"/>
              <a:t>bradleys@uga.edu</a:t>
            </a:r>
            <a:endParaRPr lang="en-US" dirty="0"/>
          </a:p>
        </p:txBody>
      </p:sp>
    </p:spTree>
    <p:extLst>
      <p:ext uri="{BB962C8B-B14F-4D97-AF65-F5344CB8AC3E}">
        <p14:creationId xmlns:p14="http://schemas.microsoft.com/office/powerpoint/2010/main" val="2806250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cover</a:t>
            </a:r>
            <a:endParaRPr lang="en-US" dirty="0"/>
          </a:p>
        </p:txBody>
      </p:sp>
      <p:sp>
        <p:nvSpPr>
          <p:cNvPr id="3" name="Content Placeholder 2"/>
          <p:cNvSpPr>
            <a:spLocks noGrp="1"/>
          </p:cNvSpPr>
          <p:nvPr>
            <p:ph idx="1"/>
          </p:nvPr>
        </p:nvSpPr>
        <p:spPr/>
        <p:txBody>
          <a:bodyPr>
            <a:noAutofit/>
          </a:bodyPr>
          <a:lstStyle/>
          <a:p>
            <a:r>
              <a:rPr lang="en-US" sz="2800" dirty="0"/>
              <a:t>Law, as defined in Black’s Law Dictionary, is “a body of rules of action or conduct prescribed by controlling authority and having binding legal force.” Our laws come from our three branches of Government: legislative, executive, and judicial. These webinars will focus on the law-making activities of each branch, the documents that are created during the process, and how they are used by lawyers and legal researchers</a:t>
            </a:r>
            <a:r>
              <a:rPr lang="en-US" sz="2800" dirty="0" smtClean="0"/>
              <a:t>.</a:t>
            </a:r>
          </a:p>
          <a:p>
            <a:r>
              <a:rPr lang="en-US" sz="2800" dirty="0" smtClean="0"/>
              <a:t>The Courts </a:t>
            </a:r>
            <a:r>
              <a:rPr lang="en-US" sz="2800" dirty="0"/>
              <a:t>interpret statutes, determine constitutionality, and create law as part of our common law system</a:t>
            </a:r>
            <a:endParaRPr lang="en-US" sz="2800" dirty="0" smtClean="0"/>
          </a:p>
        </p:txBody>
      </p:sp>
    </p:spTree>
    <p:extLst>
      <p:ext uri="{BB962C8B-B14F-4D97-AF65-F5344CB8AC3E}">
        <p14:creationId xmlns:p14="http://schemas.microsoft.com/office/powerpoint/2010/main" val="1712151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3430"/>
            <a:ext cx="10058400" cy="770206"/>
          </a:xfrm>
        </p:spPr>
        <p:txBody>
          <a:bodyPr/>
          <a:lstStyle/>
          <a:p>
            <a:r>
              <a:rPr lang="en-US" dirty="0" smtClean="0"/>
              <a:t>Research Guide</a:t>
            </a:r>
            <a:endParaRPr lang="en-US" dirty="0"/>
          </a:p>
        </p:txBody>
      </p:sp>
      <p:sp>
        <p:nvSpPr>
          <p:cNvPr id="3" name="Content Placeholder 2"/>
          <p:cNvSpPr>
            <a:spLocks noGrp="1"/>
          </p:cNvSpPr>
          <p:nvPr>
            <p:ph idx="1"/>
          </p:nvPr>
        </p:nvSpPr>
        <p:spPr>
          <a:xfrm>
            <a:off x="1097280" y="1845734"/>
            <a:ext cx="10058400" cy="827128"/>
          </a:xfrm>
        </p:spPr>
        <p:txBody>
          <a:bodyPr/>
          <a:lstStyle/>
          <a:p>
            <a:pPr marL="0" indent="0">
              <a:buNone/>
            </a:pPr>
            <a:r>
              <a:rPr lang="en-US" sz="4400" dirty="0" smtClean="0"/>
              <a:t>http</a:t>
            </a:r>
            <a:r>
              <a:rPr lang="en-US" sz="4400" dirty="0"/>
              <a:t>://libguides.law.uga.edu/fdlp_webinars</a:t>
            </a:r>
          </a:p>
        </p:txBody>
      </p:sp>
      <p:pic>
        <p:nvPicPr>
          <p:cNvPr id="4" name="Picture 3"/>
          <p:cNvPicPr>
            <a:picLocks noChangeAspect="1"/>
          </p:cNvPicPr>
          <p:nvPr/>
        </p:nvPicPr>
        <p:blipFill>
          <a:blip r:embed="rId3"/>
          <a:stretch>
            <a:fillRect/>
          </a:stretch>
        </p:blipFill>
        <p:spPr>
          <a:xfrm>
            <a:off x="3674972" y="2672862"/>
            <a:ext cx="4927396" cy="3534507"/>
          </a:xfrm>
          <a:prstGeom prst="rect">
            <a:avLst/>
          </a:prstGeom>
        </p:spPr>
      </p:pic>
    </p:spTree>
    <p:extLst>
      <p:ext uri="{BB962C8B-B14F-4D97-AF65-F5344CB8AC3E}">
        <p14:creationId xmlns:p14="http://schemas.microsoft.com/office/powerpoint/2010/main" val="288917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Federalism</a:t>
            </a:r>
            <a:endParaRPr lang="en-US" dirty="0"/>
          </a:p>
        </p:txBody>
      </p:sp>
      <p:sp>
        <p:nvSpPr>
          <p:cNvPr id="3" name="Content Placeholder 2"/>
          <p:cNvSpPr>
            <a:spLocks noGrp="1"/>
          </p:cNvSpPr>
          <p:nvPr>
            <p:ph idx="1"/>
          </p:nvPr>
        </p:nvSpPr>
        <p:spPr/>
        <p:txBody>
          <a:bodyPr>
            <a:normAutofit lnSpcReduction="10000"/>
          </a:bodyPr>
          <a:lstStyle/>
          <a:p>
            <a:r>
              <a:rPr lang="en-US" dirty="0" smtClean="0"/>
              <a:t>Central (Federal) Government</a:t>
            </a:r>
          </a:p>
          <a:p>
            <a:pPr lvl="1"/>
            <a:r>
              <a:rPr lang="en-US" dirty="0" smtClean="0"/>
              <a:t>Control of external relations (International)</a:t>
            </a:r>
          </a:p>
          <a:p>
            <a:pPr lvl="1"/>
            <a:r>
              <a:rPr lang="en-US" dirty="0" smtClean="0"/>
              <a:t>Enumerated powers – Art. I, § 8</a:t>
            </a:r>
          </a:p>
          <a:p>
            <a:pPr lvl="2"/>
            <a:r>
              <a:rPr lang="en-US" dirty="0" smtClean="0"/>
              <a:t>Interstate commerce</a:t>
            </a:r>
          </a:p>
          <a:p>
            <a:pPr lvl="2"/>
            <a:r>
              <a:rPr lang="en-US" dirty="0" smtClean="0"/>
              <a:t>Coining money</a:t>
            </a:r>
          </a:p>
          <a:p>
            <a:pPr lvl="2"/>
            <a:r>
              <a:rPr lang="en-US" dirty="0" smtClean="0"/>
              <a:t>Mail</a:t>
            </a:r>
          </a:p>
          <a:p>
            <a:pPr lvl="2"/>
            <a:r>
              <a:rPr lang="en-US" dirty="0" smtClean="0"/>
              <a:t>Piracy</a:t>
            </a:r>
          </a:p>
          <a:p>
            <a:pPr lvl="2"/>
            <a:r>
              <a:rPr lang="en-US" dirty="0" smtClean="0"/>
              <a:t>War &amp; </a:t>
            </a:r>
            <a:r>
              <a:rPr lang="en-US" dirty="0"/>
              <a:t>A</a:t>
            </a:r>
            <a:r>
              <a:rPr lang="en-US" dirty="0" smtClean="0"/>
              <a:t>rmed Forces</a:t>
            </a:r>
          </a:p>
          <a:p>
            <a:r>
              <a:rPr lang="en-US" dirty="0" smtClean="0"/>
              <a:t>Local (State) Government</a:t>
            </a:r>
          </a:p>
          <a:p>
            <a:pPr lvl="1"/>
            <a:r>
              <a:rPr lang="en-US" dirty="0" smtClean="0"/>
              <a:t>Reserved powers</a:t>
            </a:r>
          </a:p>
          <a:p>
            <a:r>
              <a:rPr lang="en-US" dirty="0" smtClean="0"/>
              <a:t>Choice of </a:t>
            </a:r>
            <a:r>
              <a:rPr lang="en-US" dirty="0" smtClean="0"/>
              <a:t>Law</a:t>
            </a:r>
          </a:p>
          <a:p>
            <a:r>
              <a:rPr lang="en-US" dirty="0" smtClean="0"/>
              <a:t>Cases &amp; Controversies - </a:t>
            </a:r>
            <a:r>
              <a:rPr lang="en-US" dirty="0"/>
              <a:t>Art. </a:t>
            </a:r>
            <a:r>
              <a:rPr lang="en-US" dirty="0" smtClean="0"/>
              <a:t>III, </a:t>
            </a:r>
            <a:r>
              <a:rPr lang="en-US" dirty="0"/>
              <a:t>§ </a:t>
            </a:r>
            <a:r>
              <a:rPr lang="en-US" dirty="0" smtClean="0"/>
              <a:t>2</a:t>
            </a:r>
            <a:endParaRPr lang="en-US" dirty="0"/>
          </a:p>
          <a:p>
            <a:endParaRPr lang="en-US" dirty="0"/>
          </a:p>
        </p:txBody>
      </p:sp>
    </p:spTree>
    <p:extLst>
      <p:ext uri="{BB962C8B-B14F-4D97-AF65-F5344CB8AC3E}">
        <p14:creationId xmlns:p14="http://schemas.microsoft.com/office/powerpoint/2010/main" val="833270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of Powers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Articles of Constitution</a:t>
            </a:r>
          </a:p>
          <a:p>
            <a:pPr lvl="1"/>
            <a:r>
              <a:rPr lang="en-US" dirty="0" smtClean="0"/>
              <a:t>Legislature – Art. I</a:t>
            </a:r>
          </a:p>
          <a:p>
            <a:pPr lvl="1"/>
            <a:r>
              <a:rPr lang="en-US" dirty="0" smtClean="0"/>
              <a:t>Executive – Art. II</a:t>
            </a:r>
          </a:p>
          <a:p>
            <a:pPr lvl="1"/>
            <a:r>
              <a:rPr lang="en-US" dirty="0" smtClean="0"/>
              <a:t>Judicial – Art. III</a:t>
            </a:r>
          </a:p>
          <a:p>
            <a:r>
              <a:rPr lang="en-US" dirty="0" smtClean="0"/>
              <a:t>Checks and Balances</a:t>
            </a:r>
          </a:p>
          <a:p>
            <a:r>
              <a:rPr lang="en-US" dirty="0" smtClean="0"/>
              <a:t>Avoid encroachment</a:t>
            </a:r>
          </a:p>
          <a:p>
            <a:r>
              <a:rPr lang="en-US" dirty="0" smtClean="0"/>
              <a:t>John Locke &amp; Montesquieu</a:t>
            </a:r>
          </a:p>
          <a:p>
            <a:r>
              <a:rPr lang="en-US" dirty="0" smtClean="0"/>
              <a:t>Sources of Law</a:t>
            </a:r>
          </a:p>
          <a:p>
            <a:pPr lvl="1"/>
            <a:r>
              <a:rPr lang="en-US" dirty="0" smtClean="0"/>
              <a:t>Statutes</a:t>
            </a:r>
          </a:p>
          <a:p>
            <a:pPr lvl="1"/>
            <a:r>
              <a:rPr lang="en-US" dirty="0" smtClean="0"/>
              <a:t>Regulations</a:t>
            </a:r>
          </a:p>
          <a:p>
            <a:pPr lvl="1"/>
            <a:r>
              <a:rPr lang="en-US" dirty="0" smtClean="0"/>
              <a:t>Court Opinions</a:t>
            </a:r>
          </a:p>
          <a:p>
            <a:pPr lvl="1"/>
            <a:r>
              <a:rPr lang="en-US" dirty="0" smtClean="0"/>
              <a:t>Constitutions</a:t>
            </a:r>
            <a:endParaRPr lang="en-US" dirty="0"/>
          </a:p>
        </p:txBody>
      </p:sp>
    </p:spTree>
    <p:extLst>
      <p:ext uri="{BB962C8B-B14F-4D97-AF65-F5344CB8AC3E}">
        <p14:creationId xmlns:p14="http://schemas.microsoft.com/office/powerpoint/2010/main" val="2762754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Branch</a:t>
            </a:r>
            <a:endParaRPr lang="en-US" dirty="0"/>
          </a:p>
        </p:txBody>
      </p:sp>
      <p:sp>
        <p:nvSpPr>
          <p:cNvPr id="3" name="Content Placeholder 2"/>
          <p:cNvSpPr>
            <a:spLocks noGrp="1"/>
          </p:cNvSpPr>
          <p:nvPr>
            <p:ph idx="1"/>
          </p:nvPr>
        </p:nvSpPr>
        <p:spPr/>
        <p:txBody>
          <a:bodyPr/>
          <a:lstStyle/>
          <a:p>
            <a:r>
              <a:rPr lang="en-US" dirty="0" smtClean="0"/>
              <a:t>Court </a:t>
            </a:r>
            <a:r>
              <a:rPr lang="en-US" dirty="0" smtClean="0"/>
              <a:t>Structure</a:t>
            </a:r>
          </a:p>
          <a:p>
            <a:pPr lvl="1"/>
            <a:r>
              <a:rPr lang="en-US" dirty="0" smtClean="0"/>
              <a:t>Court of Last Resort (COLR)</a:t>
            </a:r>
          </a:p>
          <a:p>
            <a:pPr lvl="1"/>
            <a:r>
              <a:rPr lang="en-US" dirty="0" smtClean="0"/>
              <a:t>Intermediate Appellate Court (IAC)</a:t>
            </a:r>
          </a:p>
          <a:p>
            <a:pPr lvl="1"/>
            <a:r>
              <a:rPr lang="en-US" dirty="0" smtClean="0"/>
              <a:t>General Jurisdiction (Trial) Court  (GJC)</a:t>
            </a:r>
          </a:p>
          <a:p>
            <a:r>
              <a:rPr lang="en-US" dirty="0" smtClean="0"/>
              <a:t>Federal Structure</a:t>
            </a:r>
          </a:p>
          <a:p>
            <a:pPr lvl="1"/>
            <a:r>
              <a:rPr lang="en-US" dirty="0" smtClean="0"/>
              <a:t>Supreme Court (COLR)</a:t>
            </a:r>
          </a:p>
          <a:p>
            <a:pPr lvl="1"/>
            <a:r>
              <a:rPr lang="en-US" dirty="0" smtClean="0"/>
              <a:t>Courts of Appeals (IAC)</a:t>
            </a:r>
          </a:p>
          <a:p>
            <a:pPr lvl="1"/>
            <a:r>
              <a:rPr lang="en-US" dirty="0" smtClean="0"/>
              <a:t>District Courts (GJC)</a:t>
            </a:r>
            <a:endParaRPr lang="en-US" dirty="0" smtClean="0"/>
          </a:p>
        </p:txBody>
      </p:sp>
    </p:spTree>
    <p:extLst>
      <p:ext uri="{BB962C8B-B14F-4D97-AF65-F5344CB8AC3E}">
        <p14:creationId xmlns:p14="http://schemas.microsoft.com/office/powerpoint/2010/main" val="2233239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Concept - Precedent</a:t>
            </a:r>
            <a:endParaRPr lang="en-US" dirty="0"/>
          </a:p>
        </p:txBody>
      </p:sp>
      <p:sp>
        <p:nvSpPr>
          <p:cNvPr id="3" name="Content Placeholder 2"/>
          <p:cNvSpPr>
            <a:spLocks noGrp="1"/>
          </p:cNvSpPr>
          <p:nvPr>
            <p:ph idx="1"/>
          </p:nvPr>
        </p:nvSpPr>
        <p:spPr/>
        <p:txBody>
          <a:bodyPr/>
          <a:lstStyle/>
          <a:p>
            <a:r>
              <a:rPr lang="en-US" dirty="0" smtClean="0"/>
              <a:t>Stare decisis</a:t>
            </a:r>
          </a:p>
          <a:p>
            <a:r>
              <a:rPr lang="en-US" dirty="0" smtClean="0"/>
              <a:t>Consistency benefits us all</a:t>
            </a:r>
          </a:p>
          <a:p>
            <a:r>
              <a:rPr lang="en-US" dirty="0" smtClean="0"/>
              <a:t>Allows some predictability</a:t>
            </a:r>
          </a:p>
          <a:p>
            <a:r>
              <a:rPr lang="en-US" dirty="0" smtClean="0"/>
              <a:t>Common </a:t>
            </a:r>
            <a:r>
              <a:rPr lang="en-US" dirty="0" smtClean="0"/>
              <a:t>law</a:t>
            </a:r>
          </a:p>
          <a:p>
            <a:r>
              <a:rPr lang="en-US" dirty="0" smtClean="0"/>
              <a:t>Hierarchy</a:t>
            </a:r>
          </a:p>
          <a:p>
            <a:pPr lvl="1"/>
            <a:r>
              <a:rPr lang="en-US" dirty="0" smtClean="0"/>
              <a:t>Constitution</a:t>
            </a:r>
          </a:p>
          <a:p>
            <a:pPr lvl="1"/>
            <a:r>
              <a:rPr lang="en-US" dirty="0" smtClean="0"/>
              <a:t>Statute</a:t>
            </a:r>
          </a:p>
          <a:p>
            <a:pPr lvl="1"/>
            <a:r>
              <a:rPr lang="en-US" dirty="0" smtClean="0"/>
              <a:t>Opinions</a:t>
            </a:r>
          </a:p>
          <a:p>
            <a:pPr lvl="1"/>
            <a:r>
              <a:rPr lang="en-US" dirty="0" smtClean="0"/>
              <a:t>Regulations</a:t>
            </a:r>
            <a:endParaRPr lang="en-US" dirty="0"/>
          </a:p>
        </p:txBody>
      </p:sp>
    </p:spTree>
    <p:extLst>
      <p:ext uri="{BB962C8B-B14F-4D97-AF65-F5344CB8AC3E}">
        <p14:creationId xmlns:p14="http://schemas.microsoft.com/office/powerpoint/2010/main" val="1165331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Concept - Authority</a:t>
            </a:r>
            <a:endParaRPr lang="en-US" dirty="0"/>
          </a:p>
        </p:txBody>
      </p:sp>
      <p:sp>
        <p:nvSpPr>
          <p:cNvPr id="3" name="Content Placeholder 2"/>
          <p:cNvSpPr>
            <a:spLocks noGrp="1"/>
          </p:cNvSpPr>
          <p:nvPr>
            <p:ph idx="1"/>
          </p:nvPr>
        </p:nvSpPr>
        <p:spPr/>
        <p:txBody>
          <a:bodyPr>
            <a:normAutofit/>
          </a:bodyPr>
          <a:lstStyle/>
          <a:p>
            <a:r>
              <a:rPr lang="en-US" sz="2800" dirty="0" smtClean="0"/>
              <a:t>Type</a:t>
            </a:r>
          </a:p>
          <a:p>
            <a:pPr lvl="1"/>
            <a:r>
              <a:rPr lang="en-US" sz="2800" dirty="0" smtClean="0"/>
              <a:t>Primary</a:t>
            </a:r>
          </a:p>
          <a:p>
            <a:pPr lvl="2"/>
            <a:r>
              <a:rPr lang="en-US" sz="2800" dirty="0" smtClean="0"/>
              <a:t>Constitution, Statute, Opinions, Regulations</a:t>
            </a:r>
          </a:p>
          <a:p>
            <a:pPr lvl="1"/>
            <a:r>
              <a:rPr lang="en-US" sz="2800" dirty="0" smtClean="0"/>
              <a:t>Secondary</a:t>
            </a:r>
          </a:p>
          <a:p>
            <a:pPr lvl="2"/>
            <a:r>
              <a:rPr lang="en-US" sz="2800" dirty="0" smtClean="0"/>
              <a:t>Treatise, Annotation, Law Review Article</a:t>
            </a:r>
            <a:endParaRPr lang="en-US" sz="2800" dirty="0" smtClean="0"/>
          </a:p>
          <a:p>
            <a:r>
              <a:rPr lang="en-US" sz="2800" dirty="0" smtClean="0"/>
              <a:t>Weight</a:t>
            </a:r>
          </a:p>
          <a:p>
            <a:pPr lvl="1"/>
            <a:r>
              <a:rPr lang="en-US" sz="2800" dirty="0" smtClean="0"/>
              <a:t>Mandatory</a:t>
            </a:r>
          </a:p>
          <a:p>
            <a:pPr lvl="1"/>
            <a:r>
              <a:rPr lang="en-US" sz="2800" dirty="0" smtClean="0"/>
              <a:t>Persuasive</a:t>
            </a:r>
            <a:endParaRPr lang="en-US" sz="2800" dirty="0" smtClean="0"/>
          </a:p>
        </p:txBody>
      </p:sp>
    </p:spTree>
    <p:extLst>
      <p:ext uri="{BB962C8B-B14F-4D97-AF65-F5344CB8AC3E}">
        <p14:creationId xmlns:p14="http://schemas.microsoft.com/office/powerpoint/2010/main" val="857634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1835</TotalTime>
  <Words>415</Words>
  <Application>Microsoft Office PowerPoint</Application>
  <PresentationFormat>Widescreen</PresentationFormat>
  <Paragraphs>108</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Calibri Light</vt:lpstr>
      <vt:lpstr>Retrospect</vt:lpstr>
      <vt:lpstr>How Laws are Made:</vt:lpstr>
      <vt:lpstr>Sharon Bradley</vt:lpstr>
      <vt:lpstr>What we’ll cover</vt:lpstr>
      <vt:lpstr>Research Guide</vt:lpstr>
      <vt:lpstr>Federalism</vt:lpstr>
      <vt:lpstr>Separation of Powers</vt:lpstr>
      <vt:lpstr>Judicial Branch</vt:lpstr>
      <vt:lpstr>Legal Concept - Precedent</vt:lpstr>
      <vt:lpstr>Legal Concept - Authority</vt:lpstr>
      <vt:lpstr>Judicial Opinions</vt:lpstr>
      <vt:lpstr>Case Reporters</vt:lpstr>
      <vt:lpstr>What Are the Lawyers Doing?</vt:lpstr>
      <vt:lpstr>Sharon Bradley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A Bradley</dc:creator>
  <cp:lastModifiedBy>Sharon A Bradley</cp:lastModifiedBy>
  <cp:revision>69</cp:revision>
  <cp:lastPrinted>2017-10-23T15:09:19Z</cp:lastPrinted>
  <dcterms:created xsi:type="dcterms:W3CDTF">2017-09-29T17:05:11Z</dcterms:created>
  <dcterms:modified xsi:type="dcterms:W3CDTF">2017-10-23T16:46:22Z</dcterms:modified>
</cp:coreProperties>
</file>